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7"/>
  </p:notesMasterIdLst>
  <p:sldIdLst>
    <p:sldId id="271" r:id="rId2"/>
    <p:sldId id="268" r:id="rId3"/>
    <p:sldId id="267" r:id="rId4"/>
    <p:sldId id="257" r:id="rId5"/>
    <p:sldId id="259" r:id="rId6"/>
    <p:sldId id="258" r:id="rId7"/>
    <p:sldId id="261" r:id="rId8"/>
    <p:sldId id="260" r:id="rId9"/>
    <p:sldId id="263" r:id="rId10"/>
    <p:sldId id="264" r:id="rId11"/>
    <p:sldId id="265" r:id="rId12"/>
    <p:sldId id="266" r:id="rId13"/>
    <p:sldId id="262" r:id="rId14"/>
    <p:sldId id="269" r:id="rId15"/>
    <p:sldId id="270" r:id="rId16"/>
  </p:sldIdLst>
  <p:sldSz cx="6858000" cy="9144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rboe, Madeline" initials="JM" lastIdx="1" clrIdx="0">
    <p:extLst>
      <p:ext uri="{19B8F6BF-5375-455C-9EA6-DF929625EA0E}">
        <p15:presenceInfo xmlns:p15="http://schemas.microsoft.com/office/powerpoint/2012/main" userId="S-1-5-21-979595049-1479370838-2087665911-3087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69" autoAdjust="0"/>
    <p:restoredTop sz="94660"/>
  </p:normalViewPr>
  <p:slideViewPr>
    <p:cSldViewPr snapToGrid="0">
      <p:cViewPr varScale="1">
        <p:scale>
          <a:sx n="56" d="100"/>
          <a:sy n="56" d="100"/>
        </p:scale>
        <p:origin x="137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0524C9-7F09-4BCB-9672-0C3C227154C2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87348A-64D4-47C8-B5A2-22B98D4BB6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685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87348A-64D4-47C8-B5A2-22B98D4BB60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392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370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187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228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475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011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4927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054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190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077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916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36C32-0B89-40F1-A7F0-B61DF8623C0E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201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B36C32-0B89-40F1-A7F0-B61DF8623C0E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8EC21-0D0B-43D6-B230-833F0FDA5A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986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810883"/>
            <a:ext cx="6000750" cy="901581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</p:spPr>
        <p:txBody>
          <a:bodyPr>
            <a:normAutofit/>
          </a:bodyPr>
          <a:lstStyle/>
          <a:p>
            <a:pPr algn="r"/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Character Name</a:t>
            </a:r>
            <a:endParaRPr lang="en-US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03303" y="2076771"/>
            <a:ext cx="4154697" cy="407638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</p:spPr>
        <p:txBody>
          <a:bodyPr/>
          <a:lstStyle/>
          <a:p>
            <a:pPr algn="l"/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Project Name</a:t>
            </a:r>
            <a:endParaRPr lang="en-US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19" y="3166590"/>
            <a:ext cx="5498439" cy="5498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453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71460" y="237932"/>
            <a:ext cx="6391275" cy="2481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TABLE OF CONTENTS</a:t>
            </a:r>
            <a:endParaRPr lang="en-US" sz="14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0998" y="590550"/>
            <a:ext cx="6172200" cy="8105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numCol="2" rtlCol="0">
            <a:normAutofit/>
          </a:bodyPr>
          <a:lstStyle/>
          <a:p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✤ Narrative</a:t>
            </a: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    ☙ Character Name</a:t>
            </a: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    ☙ Narrative Overview</a:t>
            </a:r>
          </a:p>
          <a:p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          ⚊ Narrative Notes</a:t>
            </a:r>
          </a:p>
          <a:p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     ☙ Plot Outline</a:t>
            </a: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✤ </a:t>
            </a:r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Physical Information</a:t>
            </a:r>
          </a:p>
          <a:p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     ☙ Physical Description</a:t>
            </a: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✤ </a:t>
            </a:r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Personality &amp; Preferences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     ☙ Personality</a:t>
            </a:r>
          </a:p>
          <a:p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          ⚊ Personality Spectrum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     ☙ Preferences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          ⚊ Favorites</a:t>
            </a:r>
          </a:p>
          <a:p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✤ Relationships</a:t>
            </a:r>
          </a:p>
          <a:p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     </a:t>
            </a:r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☙ </a:t>
            </a:r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Family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     ☙ </a:t>
            </a:r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Love Interest(s)</a:t>
            </a:r>
          </a:p>
          <a:p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     </a:t>
            </a:r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☙ </a:t>
            </a:r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Friends/Sidekicks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     ☙ </a:t>
            </a:r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Enemies</a:t>
            </a:r>
          </a:p>
          <a:p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     </a:t>
            </a:r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☙ </a:t>
            </a:r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Mentors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     ☙ </a:t>
            </a:r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Other Connections</a:t>
            </a: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✤ </a:t>
            </a:r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Background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     ☙ </a:t>
            </a:r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Circumstances of Birth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     ☙ </a:t>
            </a:r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Childhood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     ☙ </a:t>
            </a:r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Adolescence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     ☙ </a:t>
            </a:r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Young Adulthood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     ☙ </a:t>
            </a:r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Adulthood</a:t>
            </a: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✤ Abilities</a:t>
            </a: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✤ Economic Information</a:t>
            </a:r>
          </a:p>
          <a:p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✤ Belongings</a:t>
            </a:r>
          </a:p>
          <a:p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     </a:t>
            </a:r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☙ </a:t>
            </a:r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Clothing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     ☙ </a:t>
            </a:r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Other Belongings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r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</a:p>
          <a:p>
            <a:pPr algn="r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</a:p>
          <a:p>
            <a:pPr algn="r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</a:p>
          <a:p>
            <a:pPr algn="r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</a:p>
          <a:p>
            <a:pPr algn="r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2</a:t>
            </a:r>
          </a:p>
          <a:p>
            <a:pPr algn="r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3</a:t>
            </a:r>
          </a:p>
          <a:p>
            <a:pPr algn="r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3</a:t>
            </a:r>
          </a:p>
          <a:p>
            <a:pPr algn="r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4</a:t>
            </a:r>
          </a:p>
          <a:p>
            <a:pPr algn="r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4</a:t>
            </a:r>
          </a:p>
          <a:p>
            <a:pPr algn="r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5</a:t>
            </a:r>
          </a:p>
          <a:p>
            <a:pPr algn="r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6</a:t>
            </a:r>
          </a:p>
          <a:p>
            <a:pPr algn="r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6</a:t>
            </a:r>
          </a:p>
          <a:p>
            <a:pPr algn="r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7</a:t>
            </a:r>
          </a:p>
          <a:p>
            <a:pPr algn="r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7</a:t>
            </a:r>
          </a:p>
          <a:p>
            <a:pPr algn="r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7</a:t>
            </a:r>
          </a:p>
          <a:p>
            <a:pPr algn="r"/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7</a:t>
            </a:r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r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8</a:t>
            </a:r>
          </a:p>
          <a:p>
            <a:pPr algn="r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8</a:t>
            </a:r>
          </a:p>
          <a:p>
            <a:pPr algn="r"/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8</a:t>
            </a:r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r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9</a:t>
            </a:r>
          </a:p>
          <a:p>
            <a:pPr algn="r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9</a:t>
            </a:r>
          </a:p>
          <a:p>
            <a:pPr algn="r"/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9</a:t>
            </a:r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r"/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9</a:t>
            </a:r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r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10</a:t>
            </a:r>
          </a:p>
          <a:p>
            <a:pPr algn="r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10</a:t>
            </a:r>
          </a:p>
          <a:p>
            <a:pPr algn="r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11</a:t>
            </a:r>
          </a:p>
          <a:p>
            <a:pPr algn="r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11</a:t>
            </a:r>
          </a:p>
          <a:p>
            <a:pPr algn="r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12</a:t>
            </a:r>
          </a:p>
          <a:p>
            <a:pPr algn="r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12</a:t>
            </a:r>
          </a:p>
          <a:p>
            <a:pPr algn="r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13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1">
                    <a:lumMod val="50000"/>
                  </a:schemeClr>
                </a:solidFill>
              </a:rPr>
              <a:t>Character Outline v1.0 by apheline, 2018</a:t>
            </a:r>
            <a:endParaRPr lang="en-US" sz="9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173480" y="762000"/>
            <a:ext cx="517969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737360" y="929640"/>
            <a:ext cx="461581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920240" y="1097280"/>
            <a:ext cx="443293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866900" y="1264920"/>
            <a:ext cx="448627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478280" y="1432560"/>
            <a:ext cx="487489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798320" y="1600200"/>
            <a:ext cx="455485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920240" y="1760220"/>
            <a:ext cx="4432935" cy="762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2118360" y="1935480"/>
            <a:ext cx="4234815" cy="762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1478280" y="2103120"/>
            <a:ext cx="487489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179320" y="2270760"/>
            <a:ext cx="4173855" cy="762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1478280" y="2438400"/>
            <a:ext cx="4874895" cy="762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1478280" y="2606040"/>
            <a:ext cx="487489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1417320" y="2773680"/>
            <a:ext cx="493585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1173480" y="2933700"/>
            <a:ext cx="517969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V="1">
            <a:off x="1668780" y="3108960"/>
            <a:ext cx="4684395" cy="762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1798320" y="3268980"/>
            <a:ext cx="4554855" cy="762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1280160" y="3436620"/>
            <a:ext cx="5073015" cy="762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1280160" y="3604260"/>
            <a:ext cx="5073015" cy="762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V="1">
            <a:off x="1866900" y="3764280"/>
            <a:ext cx="4486275" cy="1524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V="1">
            <a:off x="1348740" y="3939540"/>
            <a:ext cx="4935855" cy="762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2118360" y="4107180"/>
            <a:ext cx="4166235" cy="762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V="1">
            <a:off x="1417320" y="4274820"/>
            <a:ext cx="4867275" cy="762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1539240" y="4442460"/>
            <a:ext cx="474535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1798320" y="4617720"/>
            <a:ext cx="448627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1417320" y="4785360"/>
            <a:ext cx="486727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flipV="1">
            <a:off x="1280160" y="5288280"/>
            <a:ext cx="5004435" cy="762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1280160" y="5455920"/>
            <a:ext cx="500443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1798320" y="5623560"/>
            <a:ext cx="448627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1097280" y="4945380"/>
            <a:ext cx="5187315" cy="762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1920240" y="5120640"/>
            <a:ext cx="4364355" cy="0"/>
          </a:xfrm>
          <a:prstGeom prst="line">
            <a:avLst/>
          </a:prstGeom>
          <a:ln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4885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699" y="237621"/>
            <a:ext cx="6391275" cy="496088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NAME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733708"/>
            <a:ext cx="1869885" cy="232012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>
            <a:normAutofit lnSpcReduction="10000"/>
          </a:bodyPr>
          <a:lstStyle/>
          <a:p>
            <a:r>
              <a:rPr lang="en-US" sz="1100" i="1" dirty="0" smtClean="0">
                <a:solidFill>
                  <a:schemeClr val="accent1">
                    <a:lumMod val="50000"/>
                  </a:schemeClr>
                </a:solidFill>
              </a:rPr>
              <a:t>Role/Title</a:t>
            </a:r>
            <a:endParaRPr lang="en-US" sz="11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250885" y="733706"/>
            <a:ext cx="1025715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Other Names: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276601" y="733708"/>
            <a:ext cx="3276599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Nicknames, handles, past names, etc.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66698" y="1094872"/>
            <a:ext cx="6391275" cy="2481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NARRATIVE OVERVIEW</a:t>
            </a:r>
            <a:endParaRPr lang="en-US" sz="14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381000" y="1462651"/>
            <a:ext cx="1628775" cy="3661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One Sentence Summary: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2009775" y="1462650"/>
            <a:ext cx="4543425" cy="3661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A one-sentence summary of the character’s storyline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381001" y="1909479"/>
            <a:ext cx="800100" cy="7098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Summary: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1181101" y="1909477"/>
            <a:ext cx="5372099" cy="7098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A one-paragraph summary of the character's storyline, motivation and description</a:t>
            </a: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381000" y="2700053"/>
            <a:ext cx="1028699" cy="239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Motivation(s):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1409700" y="2700052"/>
            <a:ext cx="5143500" cy="2399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What do they want abstractly?</a:t>
            </a:r>
          </a:p>
        </p:txBody>
      </p:sp>
      <p:sp>
        <p:nvSpPr>
          <p:cNvPr id="16" name="Subtitle 2"/>
          <p:cNvSpPr txBox="1">
            <a:spLocks/>
          </p:cNvSpPr>
          <p:nvPr/>
        </p:nvSpPr>
        <p:spPr>
          <a:xfrm>
            <a:off x="381000" y="2940051"/>
            <a:ext cx="1028699" cy="239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Goal(s):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Subtitle 2"/>
          <p:cNvSpPr txBox="1">
            <a:spLocks/>
          </p:cNvSpPr>
          <p:nvPr/>
        </p:nvSpPr>
        <p:spPr>
          <a:xfrm>
            <a:off x="1409700" y="2940050"/>
            <a:ext cx="5143500" cy="2399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What do they want </a:t>
            </a:r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concretely</a:t>
            </a:r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?</a:t>
            </a:r>
          </a:p>
        </p:txBody>
      </p:sp>
      <p:sp>
        <p:nvSpPr>
          <p:cNvPr id="18" name="Subtitle 2"/>
          <p:cNvSpPr txBox="1">
            <a:spLocks/>
          </p:cNvSpPr>
          <p:nvPr/>
        </p:nvSpPr>
        <p:spPr>
          <a:xfrm>
            <a:off x="381000" y="3170523"/>
            <a:ext cx="1028699" cy="239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Conflict(s):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9" name="Subtitle 2"/>
          <p:cNvSpPr txBox="1">
            <a:spLocks/>
          </p:cNvSpPr>
          <p:nvPr/>
        </p:nvSpPr>
        <p:spPr>
          <a:xfrm>
            <a:off x="1409700" y="3170522"/>
            <a:ext cx="5143500" cy="2399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What prevents them from reaching their goal(s)?</a:t>
            </a:r>
          </a:p>
        </p:txBody>
      </p:sp>
      <p:sp>
        <p:nvSpPr>
          <p:cNvPr id="21" name="Subtitle 2"/>
          <p:cNvSpPr txBox="1">
            <a:spLocks/>
          </p:cNvSpPr>
          <p:nvPr/>
        </p:nvSpPr>
        <p:spPr>
          <a:xfrm>
            <a:off x="380999" y="3410520"/>
            <a:ext cx="1028699" cy="239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Epiphany: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2" name="Subtitle 2"/>
          <p:cNvSpPr txBox="1">
            <a:spLocks/>
          </p:cNvSpPr>
          <p:nvPr/>
        </p:nvSpPr>
        <p:spPr>
          <a:xfrm>
            <a:off x="1409699" y="3410519"/>
            <a:ext cx="5143500" cy="2399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What will they learn? How will they change?</a:t>
            </a:r>
          </a:p>
        </p:txBody>
      </p:sp>
      <p:sp>
        <p:nvSpPr>
          <p:cNvPr id="23" name="Subtitle 2"/>
          <p:cNvSpPr txBox="1">
            <a:spLocks/>
          </p:cNvSpPr>
          <p:nvPr/>
        </p:nvSpPr>
        <p:spPr>
          <a:xfrm>
            <a:off x="380998" y="3650519"/>
            <a:ext cx="1028699" cy="2399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Archetype: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4" name="Subtitle 2"/>
          <p:cNvSpPr txBox="1">
            <a:spLocks/>
          </p:cNvSpPr>
          <p:nvPr/>
        </p:nvSpPr>
        <p:spPr>
          <a:xfrm>
            <a:off x="1409698" y="3650517"/>
            <a:ext cx="5143500" cy="239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Hero, mentor, ally, herald, trickster, guardian, shadow, shapeshifter, etc.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5" name="Subtitle 2"/>
          <p:cNvSpPr txBox="1">
            <a:spLocks/>
          </p:cNvSpPr>
          <p:nvPr/>
        </p:nvSpPr>
        <p:spPr>
          <a:xfrm>
            <a:off x="485773" y="4014692"/>
            <a:ext cx="596267" cy="239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NOTES</a:t>
            </a:r>
            <a:endParaRPr lang="en-US" sz="11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0998" y="4335367"/>
            <a:ext cx="6172200" cy="43609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Describe how this character changes over the course of the story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Provide any notes about this character’s journey throughout the story</a:t>
            </a:r>
          </a:p>
        </p:txBody>
      </p:sp>
      <p:sp>
        <p:nvSpPr>
          <p:cNvPr id="8" name="12-Point Star 7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  <a:endParaRPr lang="en-US" sz="1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1">
                    <a:lumMod val="50000"/>
                  </a:schemeClr>
                </a:solidFill>
              </a:rPr>
              <a:t>Character Outline v1.0 by apheline, 2018</a:t>
            </a:r>
            <a:endParaRPr lang="en-US" sz="900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94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71460" y="237932"/>
            <a:ext cx="6391275" cy="2481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PLOT OUTLINE</a:t>
            </a:r>
            <a:endParaRPr lang="en-US" sz="14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0998" y="590550"/>
            <a:ext cx="6172200" cy="8105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100">
                <a:solidFill>
                  <a:schemeClr val="accent1">
                    <a:lumMod val="50000"/>
                  </a:schemeClr>
                </a:solidFill>
              </a:rPr>
              <a:t>List plot points that this character will explore throughout the story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1">
                    <a:lumMod val="50000"/>
                  </a:schemeClr>
                </a:solidFill>
              </a:rPr>
              <a:t>Character Outline v1.0 by apheline, 2018</a:t>
            </a:r>
            <a:endParaRPr lang="en-US" sz="9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12-Point Star 4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smtClean="0">
                <a:solidFill>
                  <a:schemeClr val="accent1">
                    <a:lumMod val="50000"/>
                  </a:schemeClr>
                </a:solidFill>
              </a:rPr>
              <a:t>2</a:t>
            </a:r>
            <a:endParaRPr lang="en-US" sz="10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999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380998" y="583964"/>
            <a:ext cx="94297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Gender: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323975" y="583962"/>
            <a:ext cx="1304925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66698" y="237622"/>
            <a:ext cx="6391275" cy="2481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</a:rPr>
              <a:t>PHYSICAL INFORMATION</a:t>
            </a:r>
            <a:endParaRPr lang="en-US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6" name="Subtitle 2"/>
          <p:cNvSpPr txBox="1">
            <a:spLocks/>
          </p:cNvSpPr>
          <p:nvPr/>
        </p:nvSpPr>
        <p:spPr>
          <a:xfrm>
            <a:off x="380998" y="914164"/>
            <a:ext cx="94297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Frame Build: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8" name="Subtitle 2"/>
          <p:cNvSpPr txBox="1">
            <a:spLocks/>
          </p:cNvSpPr>
          <p:nvPr/>
        </p:nvSpPr>
        <p:spPr>
          <a:xfrm>
            <a:off x="1323975" y="914162"/>
            <a:ext cx="1304925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Brawny, thin, etc.</a:t>
            </a:r>
          </a:p>
        </p:txBody>
      </p:sp>
      <p:sp>
        <p:nvSpPr>
          <p:cNvPr id="29" name="Subtitle 2"/>
          <p:cNvSpPr txBox="1">
            <a:spLocks/>
          </p:cNvSpPr>
          <p:nvPr/>
        </p:nvSpPr>
        <p:spPr>
          <a:xfrm>
            <a:off x="380998" y="1243793"/>
            <a:ext cx="94297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Species: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0" name="Subtitle 2"/>
          <p:cNvSpPr txBox="1">
            <a:spLocks/>
          </p:cNvSpPr>
          <p:nvPr/>
        </p:nvSpPr>
        <p:spPr>
          <a:xfrm>
            <a:off x="1323975" y="1243791"/>
            <a:ext cx="1304925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1" name="Subtitle 2"/>
          <p:cNvSpPr txBox="1">
            <a:spLocks/>
          </p:cNvSpPr>
          <p:nvPr/>
        </p:nvSpPr>
        <p:spPr>
          <a:xfrm>
            <a:off x="380998" y="1571100"/>
            <a:ext cx="94297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Ethnicity: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2" name="Subtitle 2"/>
          <p:cNvSpPr txBox="1">
            <a:spLocks/>
          </p:cNvSpPr>
          <p:nvPr/>
        </p:nvSpPr>
        <p:spPr>
          <a:xfrm>
            <a:off x="1323975" y="1571098"/>
            <a:ext cx="1304925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3" name="Subtitle 2"/>
          <p:cNvSpPr txBox="1">
            <a:spLocks/>
          </p:cNvSpPr>
          <p:nvPr/>
        </p:nvSpPr>
        <p:spPr>
          <a:xfrm>
            <a:off x="380998" y="1900729"/>
            <a:ext cx="94297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Nationality: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4" name="Subtitle 2"/>
          <p:cNvSpPr txBox="1">
            <a:spLocks/>
          </p:cNvSpPr>
          <p:nvPr/>
        </p:nvSpPr>
        <p:spPr>
          <a:xfrm>
            <a:off x="1323975" y="1900727"/>
            <a:ext cx="1304925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5" name="Subtitle 2"/>
          <p:cNvSpPr txBox="1">
            <a:spLocks/>
          </p:cNvSpPr>
          <p:nvPr/>
        </p:nvSpPr>
        <p:spPr>
          <a:xfrm>
            <a:off x="380998" y="2235367"/>
            <a:ext cx="94297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Ancestry: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6" name="Subtitle 2"/>
          <p:cNvSpPr txBox="1">
            <a:spLocks/>
          </p:cNvSpPr>
          <p:nvPr/>
        </p:nvSpPr>
        <p:spPr>
          <a:xfrm>
            <a:off x="1323975" y="2235365"/>
            <a:ext cx="3114675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7" name="Subtitle 2"/>
          <p:cNvSpPr txBox="1">
            <a:spLocks/>
          </p:cNvSpPr>
          <p:nvPr/>
        </p:nvSpPr>
        <p:spPr>
          <a:xfrm>
            <a:off x="2705098" y="583962"/>
            <a:ext cx="94297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Height: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8" name="Subtitle 2"/>
          <p:cNvSpPr txBox="1">
            <a:spLocks/>
          </p:cNvSpPr>
          <p:nvPr/>
        </p:nvSpPr>
        <p:spPr>
          <a:xfrm>
            <a:off x="3648076" y="583960"/>
            <a:ext cx="790574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9" name="Subtitle 2"/>
          <p:cNvSpPr txBox="1">
            <a:spLocks/>
          </p:cNvSpPr>
          <p:nvPr/>
        </p:nvSpPr>
        <p:spPr>
          <a:xfrm>
            <a:off x="2705098" y="914162"/>
            <a:ext cx="94297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Weight: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0" name="Subtitle 2"/>
          <p:cNvSpPr txBox="1">
            <a:spLocks/>
          </p:cNvSpPr>
          <p:nvPr/>
        </p:nvSpPr>
        <p:spPr>
          <a:xfrm>
            <a:off x="3648076" y="914160"/>
            <a:ext cx="790574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1" name="Subtitle 2"/>
          <p:cNvSpPr txBox="1">
            <a:spLocks/>
          </p:cNvSpPr>
          <p:nvPr/>
        </p:nvSpPr>
        <p:spPr>
          <a:xfrm>
            <a:off x="2705098" y="1243791"/>
            <a:ext cx="94297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Blood Type: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2" name="Subtitle 2"/>
          <p:cNvSpPr txBox="1">
            <a:spLocks/>
          </p:cNvSpPr>
          <p:nvPr/>
        </p:nvSpPr>
        <p:spPr>
          <a:xfrm>
            <a:off x="3648076" y="1243789"/>
            <a:ext cx="790574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3" name="Subtitle 2"/>
          <p:cNvSpPr txBox="1">
            <a:spLocks/>
          </p:cNvSpPr>
          <p:nvPr/>
        </p:nvSpPr>
        <p:spPr>
          <a:xfrm>
            <a:off x="2705098" y="1571098"/>
            <a:ext cx="94297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Age: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4" name="Subtitle 2"/>
          <p:cNvSpPr txBox="1">
            <a:spLocks/>
          </p:cNvSpPr>
          <p:nvPr/>
        </p:nvSpPr>
        <p:spPr>
          <a:xfrm>
            <a:off x="3648076" y="1571096"/>
            <a:ext cx="790574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5" name="Rectangle 44" descr="Insert picture here"/>
          <p:cNvSpPr/>
          <p:nvPr/>
        </p:nvSpPr>
        <p:spPr>
          <a:xfrm>
            <a:off x="4514850" y="544796"/>
            <a:ext cx="2038348" cy="2252208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 smtClean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Place Picture Here</a:t>
            </a:r>
            <a:endParaRPr lang="en-US" sz="1100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6" name="Subtitle 2"/>
          <p:cNvSpPr txBox="1">
            <a:spLocks/>
          </p:cNvSpPr>
          <p:nvPr/>
        </p:nvSpPr>
        <p:spPr>
          <a:xfrm>
            <a:off x="380998" y="2564992"/>
            <a:ext cx="94297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Complexion: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7" name="Subtitle 2"/>
          <p:cNvSpPr txBox="1">
            <a:spLocks/>
          </p:cNvSpPr>
          <p:nvPr/>
        </p:nvSpPr>
        <p:spPr>
          <a:xfrm>
            <a:off x="1323975" y="2564990"/>
            <a:ext cx="3114675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Dark, light, tan, pale, etc.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8" name="Subtitle 2"/>
          <p:cNvSpPr txBox="1">
            <a:spLocks/>
          </p:cNvSpPr>
          <p:nvPr/>
        </p:nvSpPr>
        <p:spPr>
          <a:xfrm>
            <a:off x="380999" y="2888432"/>
            <a:ext cx="131445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Vocal Range/Style: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9" name="Subtitle 2"/>
          <p:cNvSpPr txBox="1">
            <a:spLocks/>
          </p:cNvSpPr>
          <p:nvPr/>
        </p:nvSpPr>
        <p:spPr>
          <a:xfrm>
            <a:off x="1695451" y="2888430"/>
            <a:ext cx="485774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Shriek, articulate, high-pitched, rumbling, etc.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0" name="Subtitle 2"/>
          <p:cNvSpPr txBox="1">
            <a:spLocks/>
          </p:cNvSpPr>
          <p:nvPr/>
        </p:nvSpPr>
        <p:spPr>
          <a:xfrm>
            <a:off x="380999" y="3425047"/>
            <a:ext cx="542926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Hair: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1" name="Subtitle 2"/>
          <p:cNvSpPr txBox="1">
            <a:spLocks/>
          </p:cNvSpPr>
          <p:nvPr/>
        </p:nvSpPr>
        <p:spPr>
          <a:xfrm>
            <a:off x="923925" y="3425045"/>
            <a:ext cx="1047751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2" name="Subtitle 2"/>
          <p:cNvSpPr txBox="1">
            <a:spLocks/>
          </p:cNvSpPr>
          <p:nvPr/>
        </p:nvSpPr>
        <p:spPr>
          <a:xfrm>
            <a:off x="923925" y="3249523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Color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3" name="Subtitle 2"/>
          <p:cNvSpPr txBox="1">
            <a:spLocks/>
          </p:cNvSpPr>
          <p:nvPr/>
        </p:nvSpPr>
        <p:spPr>
          <a:xfrm>
            <a:off x="1971676" y="3249637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Length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4" name="Subtitle 2"/>
          <p:cNvSpPr txBox="1">
            <a:spLocks/>
          </p:cNvSpPr>
          <p:nvPr/>
        </p:nvSpPr>
        <p:spPr>
          <a:xfrm>
            <a:off x="2905126" y="3248024"/>
            <a:ext cx="3648071" cy="1770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Style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5" name="Subtitle 2"/>
          <p:cNvSpPr txBox="1">
            <a:spLocks/>
          </p:cNvSpPr>
          <p:nvPr/>
        </p:nvSpPr>
        <p:spPr>
          <a:xfrm>
            <a:off x="380998" y="3961660"/>
            <a:ext cx="83820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Facial Hair: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6" name="Subtitle 2"/>
          <p:cNvSpPr txBox="1">
            <a:spLocks/>
          </p:cNvSpPr>
          <p:nvPr/>
        </p:nvSpPr>
        <p:spPr>
          <a:xfrm>
            <a:off x="1219201" y="3961658"/>
            <a:ext cx="1000120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7" name="Subtitle 2"/>
          <p:cNvSpPr txBox="1">
            <a:spLocks/>
          </p:cNvSpPr>
          <p:nvPr/>
        </p:nvSpPr>
        <p:spPr>
          <a:xfrm>
            <a:off x="1323975" y="3794621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Color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8" name="Subtitle 2"/>
          <p:cNvSpPr txBox="1">
            <a:spLocks/>
          </p:cNvSpPr>
          <p:nvPr/>
        </p:nvSpPr>
        <p:spPr>
          <a:xfrm>
            <a:off x="2209799" y="3794621"/>
            <a:ext cx="1876426" cy="16703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Style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9" name="Subtitle 2"/>
          <p:cNvSpPr txBox="1">
            <a:spLocks/>
          </p:cNvSpPr>
          <p:nvPr/>
        </p:nvSpPr>
        <p:spPr>
          <a:xfrm>
            <a:off x="4200521" y="3961656"/>
            <a:ext cx="571504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Eyes: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0" name="Subtitle 2"/>
          <p:cNvSpPr txBox="1">
            <a:spLocks/>
          </p:cNvSpPr>
          <p:nvPr/>
        </p:nvSpPr>
        <p:spPr>
          <a:xfrm>
            <a:off x="4772026" y="3961656"/>
            <a:ext cx="838199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1" name="Subtitle 2"/>
          <p:cNvSpPr txBox="1">
            <a:spLocks/>
          </p:cNvSpPr>
          <p:nvPr/>
        </p:nvSpPr>
        <p:spPr>
          <a:xfrm>
            <a:off x="4772025" y="3786625"/>
            <a:ext cx="781050" cy="1742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Color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2" name="Subtitle 2"/>
          <p:cNvSpPr txBox="1">
            <a:spLocks/>
          </p:cNvSpPr>
          <p:nvPr/>
        </p:nvSpPr>
        <p:spPr>
          <a:xfrm>
            <a:off x="5610225" y="3786625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Style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3" name="Subtitle 2"/>
          <p:cNvSpPr txBox="1">
            <a:spLocks/>
          </p:cNvSpPr>
          <p:nvPr/>
        </p:nvSpPr>
        <p:spPr>
          <a:xfrm>
            <a:off x="380999" y="4292344"/>
            <a:ext cx="83820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Face Size: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4" name="Subtitle 2"/>
          <p:cNvSpPr txBox="1">
            <a:spLocks/>
          </p:cNvSpPr>
          <p:nvPr/>
        </p:nvSpPr>
        <p:spPr>
          <a:xfrm>
            <a:off x="1219201" y="4292342"/>
            <a:ext cx="1295399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Broad/narrow/etc.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5" name="Subtitle 2"/>
          <p:cNvSpPr txBox="1">
            <a:spLocks/>
          </p:cNvSpPr>
          <p:nvPr/>
        </p:nvSpPr>
        <p:spPr>
          <a:xfrm>
            <a:off x="2628900" y="4292344"/>
            <a:ext cx="83820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Foot Size: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6" name="Subtitle 2"/>
          <p:cNvSpPr txBox="1">
            <a:spLocks/>
          </p:cNvSpPr>
          <p:nvPr/>
        </p:nvSpPr>
        <p:spPr>
          <a:xfrm>
            <a:off x="3467102" y="4292342"/>
            <a:ext cx="619123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7" name="Subtitle 2"/>
          <p:cNvSpPr txBox="1">
            <a:spLocks/>
          </p:cNvSpPr>
          <p:nvPr/>
        </p:nvSpPr>
        <p:spPr>
          <a:xfrm>
            <a:off x="4200521" y="4292342"/>
            <a:ext cx="971554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Handedness: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8" name="Subtitle 2"/>
          <p:cNvSpPr txBox="1">
            <a:spLocks/>
          </p:cNvSpPr>
          <p:nvPr/>
        </p:nvSpPr>
        <p:spPr>
          <a:xfrm>
            <a:off x="5172075" y="4292342"/>
            <a:ext cx="1381121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fontScale="85000"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Right/Left/Ambidextrous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9" name="Subtitle 2"/>
          <p:cNvSpPr txBox="1">
            <a:spLocks/>
          </p:cNvSpPr>
          <p:nvPr/>
        </p:nvSpPr>
        <p:spPr>
          <a:xfrm>
            <a:off x="380999" y="4623026"/>
            <a:ext cx="750806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Tattoos: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0" name="Subtitle 2"/>
          <p:cNvSpPr txBox="1">
            <a:spLocks/>
          </p:cNvSpPr>
          <p:nvPr/>
        </p:nvSpPr>
        <p:spPr>
          <a:xfrm>
            <a:off x="1131804" y="4623024"/>
            <a:ext cx="2335298" cy="2320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Number, placement, type, etc.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3" name="Subtitle 2"/>
          <p:cNvSpPr txBox="1">
            <a:spLocks/>
          </p:cNvSpPr>
          <p:nvPr/>
        </p:nvSpPr>
        <p:spPr>
          <a:xfrm>
            <a:off x="3579729" y="4623024"/>
            <a:ext cx="52554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Scars: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4" name="Subtitle 2"/>
          <p:cNvSpPr txBox="1">
            <a:spLocks/>
          </p:cNvSpPr>
          <p:nvPr/>
        </p:nvSpPr>
        <p:spPr>
          <a:xfrm>
            <a:off x="4105271" y="4623024"/>
            <a:ext cx="2447925" cy="2320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Placement, size, etc.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8" name="Subtitle 2"/>
          <p:cNvSpPr txBox="1">
            <a:spLocks/>
          </p:cNvSpPr>
          <p:nvPr/>
        </p:nvSpPr>
        <p:spPr>
          <a:xfrm>
            <a:off x="380998" y="4953704"/>
            <a:ext cx="1314453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Identifying Marks: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9" name="Subtitle 2"/>
          <p:cNvSpPr txBox="1">
            <a:spLocks/>
          </p:cNvSpPr>
          <p:nvPr/>
        </p:nvSpPr>
        <p:spPr>
          <a:xfrm>
            <a:off x="1695452" y="4953706"/>
            <a:ext cx="4857744" cy="2320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Moles, birthmarks, freckles, piercings, large or small body parts, etc.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0" name="Subtitle 2"/>
          <p:cNvSpPr txBox="1">
            <a:spLocks/>
          </p:cNvSpPr>
          <p:nvPr/>
        </p:nvSpPr>
        <p:spPr>
          <a:xfrm>
            <a:off x="380999" y="5284390"/>
            <a:ext cx="750806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Clothing: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1" name="Subtitle 2"/>
          <p:cNvSpPr txBox="1">
            <a:spLocks/>
          </p:cNvSpPr>
          <p:nvPr/>
        </p:nvSpPr>
        <p:spPr>
          <a:xfrm>
            <a:off x="1131804" y="5284392"/>
            <a:ext cx="5421392" cy="2320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Style, type, manner of dress, jewelry, makeup, etc.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2" name="Subtitle 2"/>
          <p:cNvSpPr txBox="1">
            <a:spLocks/>
          </p:cNvSpPr>
          <p:nvPr/>
        </p:nvSpPr>
        <p:spPr>
          <a:xfrm>
            <a:off x="380998" y="5615062"/>
            <a:ext cx="750806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Poise: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3" name="Subtitle 2"/>
          <p:cNvSpPr txBox="1">
            <a:spLocks/>
          </p:cNvSpPr>
          <p:nvPr/>
        </p:nvSpPr>
        <p:spPr>
          <a:xfrm>
            <a:off x="1131803" y="5615064"/>
            <a:ext cx="5421392" cy="2320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How does this character hold themself?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1" name="Subtitle 2"/>
          <p:cNvSpPr txBox="1">
            <a:spLocks/>
          </p:cNvSpPr>
          <p:nvPr/>
        </p:nvSpPr>
        <p:spPr>
          <a:xfrm>
            <a:off x="517204" y="6890604"/>
            <a:ext cx="1532575" cy="213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PHYSICAL DESCRIPTION</a:t>
            </a:r>
            <a:endParaRPr lang="en-US" sz="11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80995" y="7201879"/>
            <a:ext cx="6172200" cy="14938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A paragraph or two on the physical description of the character</a:t>
            </a:r>
          </a:p>
        </p:txBody>
      </p:sp>
      <p:sp>
        <p:nvSpPr>
          <p:cNvPr id="75" name="Subtitle 2"/>
          <p:cNvSpPr txBox="1">
            <a:spLocks/>
          </p:cNvSpPr>
          <p:nvPr/>
        </p:nvSpPr>
        <p:spPr>
          <a:xfrm>
            <a:off x="380995" y="5977818"/>
            <a:ext cx="601985" cy="7904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Notes: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982980" y="5977814"/>
            <a:ext cx="5570558" cy="7872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What is this character's best physical trait?  Their worst?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What element of their appearance is this character the most insecure about?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Why do they enjoy wearing specific </a:t>
            </a:r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clothes/colors/etc.?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What does this character's smile look like?</a:t>
            </a:r>
          </a:p>
        </p:txBody>
      </p:sp>
      <p:sp>
        <p:nvSpPr>
          <p:cNvPr id="84" name="12-Point Star 83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accent1">
                    <a:lumMod val="50000"/>
                  </a:schemeClr>
                </a:solidFill>
              </a:rPr>
              <a:t>3</a:t>
            </a:r>
            <a:endParaRPr lang="en-US" sz="1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1">
                    <a:lumMod val="50000"/>
                  </a:schemeClr>
                </a:solidFill>
              </a:rPr>
              <a:t>Character Outline v1.0 by apheline, 2018</a:t>
            </a:r>
            <a:endParaRPr lang="en-US" sz="9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6" name="Subtitle 2"/>
          <p:cNvSpPr txBox="1">
            <a:spLocks/>
          </p:cNvSpPr>
          <p:nvPr/>
        </p:nvSpPr>
        <p:spPr>
          <a:xfrm>
            <a:off x="1971676" y="3425142"/>
            <a:ext cx="933450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6" name="Subtitle 2"/>
          <p:cNvSpPr txBox="1">
            <a:spLocks/>
          </p:cNvSpPr>
          <p:nvPr/>
        </p:nvSpPr>
        <p:spPr>
          <a:xfrm>
            <a:off x="2905126" y="3425045"/>
            <a:ext cx="364807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7" name="Subtitle 2"/>
          <p:cNvSpPr txBox="1">
            <a:spLocks/>
          </p:cNvSpPr>
          <p:nvPr/>
        </p:nvSpPr>
        <p:spPr>
          <a:xfrm>
            <a:off x="2209798" y="3960343"/>
            <a:ext cx="1876425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8" name="Subtitle 2"/>
          <p:cNvSpPr txBox="1">
            <a:spLocks/>
          </p:cNvSpPr>
          <p:nvPr/>
        </p:nvSpPr>
        <p:spPr>
          <a:xfrm>
            <a:off x="5610225" y="3961682"/>
            <a:ext cx="942970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215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380998" y="583964"/>
            <a:ext cx="123825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Personality Type: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619250" y="583962"/>
            <a:ext cx="4933945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Meyer’s Briggs, Type A/B, etc.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66698" y="237622"/>
            <a:ext cx="6391275" cy="2481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PERSONALITY</a:t>
            </a:r>
            <a:endParaRPr lang="en-US" sz="14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6" name="Subtitle 2"/>
          <p:cNvSpPr txBox="1">
            <a:spLocks/>
          </p:cNvSpPr>
          <p:nvPr/>
        </p:nvSpPr>
        <p:spPr>
          <a:xfrm>
            <a:off x="380998" y="914164"/>
            <a:ext cx="123825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General Attitude: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8" name="Subtitle 2"/>
          <p:cNvSpPr txBox="1">
            <a:spLocks/>
          </p:cNvSpPr>
          <p:nvPr/>
        </p:nvSpPr>
        <p:spPr>
          <a:xfrm>
            <a:off x="1619251" y="914162"/>
            <a:ext cx="4933944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What is this character’s standard emotional state? Happy, outgoing, depressed, etc.</a:t>
            </a:r>
          </a:p>
        </p:txBody>
      </p:sp>
      <p:sp>
        <p:nvSpPr>
          <p:cNvPr id="29" name="Subtitle 2"/>
          <p:cNvSpPr txBox="1">
            <a:spLocks/>
          </p:cNvSpPr>
          <p:nvPr/>
        </p:nvSpPr>
        <p:spPr>
          <a:xfrm>
            <a:off x="380998" y="1243793"/>
            <a:ext cx="106680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Role Model(s):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0" name="Subtitle 2"/>
          <p:cNvSpPr txBox="1">
            <a:spLocks/>
          </p:cNvSpPr>
          <p:nvPr/>
        </p:nvSpPr>
        <p:spPr>
          <a:xfrm>
            <a:off x="1447800" y="1243793"/>
            <a:ext cx="5105395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Who does this character look up to? Historical figures, friends, mentors, etc.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1" name="Subtitle 2"/>
          <p:cNvSpPr txBox="1">
            <a:spLocks/>
          </p:cNvSpPr>
          <p:nvPr/>
        </p:nvSpPr>
        <p:spPr>
          <a:xfrm>
            <a:off x="380998" y="1571099"/>
            <a:ext cx="1066802" cy="5728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Best Qualities: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2" name="Subtitle 2"/>
          <p:cNvSpPr txBox="1">
            <a:spLocks/>
          </p:cNvSpPr>
          <p:nvPr/>
        </p:nvSpPr>
        <p:spPr>
          <a:xfrm>
            <a:off x="1447800" y="1571099"/>
            <a:ext cx="5105395" cy="5728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Loyalty, honesty, kindness, responsibility, intelligence, etc.</a:t>
            </a:r>
          </a:p>
        </p:txBody>
      </p:sp>
      <p:sp>
        <p:nvSpPr>
          <p:cNvPr id="48" name="Subtitle 2"/>
          <p:cNvSpPr txBox="1">
            <a:spLocks/>
          </p:cNvSpPr>
          <p:nvPr/>
        </p:nvSpPr>
        <p:spPr>
          <a:xfrm>
            <a:off x="380999" y="2888432"/>
            <a:ext cx="601981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Habits: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9" name="Subtitle 2"/>
          <p:cNvSpPr txBox="1">
            <a:spLocks/>
          </p:cNvSpPr>
          <p:nvPr/>
        </p:nvSpPr>
        <p:spPr>
          <a:xfrm>
            <a:off x="982981" y="2888430"/>
            <a:ext cx="5570218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Smokes, sleeps in late, emotional shopper, etc.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0" name="Subtitle 2"/>
          <p:cNvSpPr txBox="1">
            <a:spLocks/>
          </p:cNvSpPr>
          <p:nvPr/>
        </p:nvSpPr>
        <p:spPr>
          <a:xfrm>
            <a:off x="380998" y="3213974"/>
            <a:ext cx="601981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Quirks: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1" name="Subtitle 2"/>
          <p:cNvSpPr txBox="1">
            <a:spLocks/>
          </p:cNvSpPr>
          <p:nvPr/>
        </p:nvSpPr>
        <p:spPr>
          <a:xfrm>
            <a:off x="982980" y="3213972"/>
            <a:ext cx="5570218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Callous, snobbish, addictive personality, overly bold, talks too loud, etc.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5" name="Subtitle 2"/>
          <p:cNvSpPr txBox="1">
            <a:spLocks/>
          </p:cNvSpPr>
          <p:nvPr/>
        </p:nvSpPr>
        <p:spPr>
          <a:xfrm>
            <a:off x="380996" y="3858125"/>
            <a:ext cx="601984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Fears: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6" name="Subtitle 2"/>
          <p:cNvSpPr txBox="1">
            <a:spLocks/>
          </p:cNvSpPr>
          <p:nvPr/>
        </p:nvSpPr>
        <p:spPr>
          <a:xfrm>
            <a:off x="982979" y="3858123"/>
            <a:ext cx="5570216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Spiders, the dark, water, etc.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8" name="Subtitle 2"/>
          <p:cNvSpPr txBox="1">
            <a:spLocks/>
          </p:cNvSpPr>
          <p:nvPr/>
        </p:nvSpPr>
        <p:spPr>
          <a:xfrm>
            <a:off x="380994" y="4845789"/>
            <a:ext cx="1466856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Communication Style: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9" name="Subtitle 2"/>
          <p:cNvSpPr txBox="1">
            <a:spLocks/>
          </p:cNvSpPr>
          <p:nvPr/>
        </p:nvSpPr>
        <p:spPr>
          <a:xfrm>
            <a:off x="1847851" y="4845791"/>
            <a:ext cx="4705342" cy="2320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Verbal, sign language user, uses written word, etc.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0" name="Subtitle 2"/>
          <p:cNvSpPr txBox="1">
            <a:spLocks/>
          </p:cNvSpPr>
          <p:nvPr/>
        </p:nvSpPr>
        <p:spPr>
          <a:xfrm>
            <a:off x="380997" y="5159124"/>
            <a:ext cx="1066799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Type of Laugh: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1" name="Subtitle 2"/>
          <p:cNvSpPr txBox="1">
            <a:spLocks/>
          </p:cNvSpPr>
          <p:nvPr/>
        </p:nvSpPr>
        <p:spPr>
          <a:xfrm>
            <a:off x="1447797" y="5159126"/>
            <a:ext cx="5105398" cy="2320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Snorts, guffaws, snickers, cackles, giggles, mirthless laugher, rarely laughs, etc.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2" name="Subtitle 2"/>
          <p:cNvSpPr txBox="1">
            <a:spLocks/>
          </p:cNvSpPr>
          <p:nvPr/>
        </p:nvSpPr>
        <p:spPr>
          <a:xfrm>
            <a:off x="380995" y="5472455"/>
            <a:ext cx="750806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Presence: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3" name="Subtitle 2"/>
          <p:cNvSpPr txBox="1">
            <a:spLocks/>
          </p:cNvSpPr>
          <p:nvPr/>
        </p:nvSpPr>
        <p:spPr>
          <a:xfrm>
            <a:off x="1131800" y="5472457"/>
            <a:ext cx="5421392" cy="2320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Looming, clumsy, commanding, elegant, slow, methodical, fidgety, etc.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1" name="Subtitle 2"/>
          <p:cNvSpPr txBox="1">
            <a:spLocks/>
          </p:cNvSpPr>
          <p:nvPr/>
        </p:nvSpPr>
        <p:spPr>
          <a:xfrm>
            <a:off x="517205" y="6128604"/>
            <a:ext cx="1715455" cy="213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PERSONALITY DESCRIPTION</a:t>
            </a:r>
            <a:endParaRPr lang="en-US" sz="11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80995" y="6451930"/>
            <a:ext cx="6172200" cy="22437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A paragraph or two about the character’s personality.</a:t>
            </a:r>
          </a:p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How does this character express emotion?</a:t>
            </a:r>
          </a:p>
          <a:p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What sorts of things make them cry? Laugh? Angry?</a:t>
            </a:r>
          </a:p>
          <a:p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How easy/hard is it for others to read their emotions?</a:t>
            </a:r>
          </a:p>
          <a:p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What are the core values of this character? How are they willing to fight for those values?</a:t>
            </a:r>
          </a:p>
        </p:txBody>
      </p:sp>
      <p:sp>
        <p:nvSpPr>
          <p:cNvPr id="84" name="12-Point Star 83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accent1">
                    <a:lumMod val="50000"/>
                  </a:schemeClr>
                </a:solidFill>
              </a:rPr>
              <a:t>4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1">
                    <a:lumMod val="50000"/>
                  </a:schemeClr>
                </a:solidFill>
              </a:rPr>
              <a:t>Character Outline v1.0 by apheline, 2018</a:t>
            </a:r>
            <a:endParaRPr lang="en-US" sz="9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6" name="Subtitle 2"/>
          <p:cNvSpPr txBox="1">
            <a:spLocks/>
          </p:cNvSpPr>
          <p:nvPr/>
        </p:nvSpPr>
        <p:spPr>
          <a:xfrm>
            <a:off x="380998" y="2228440"/>
            <a:ext cx="542927" cy="5728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Vices: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7" name="Subtitle 2"/>
          <p:cNvSpPr txBox="1">
            <a:spLocks/>
          </p:cNvSpPr>
          <p:nvPr/>
        </p:nvSpPr>
        <p:spPr>
          <a:xfrm>
            <a:off x="923926" y="2228440"/>
            <a:ext cx="5629270" cy="5728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Rashness, cowardice, vulgarity, pettiness, short tempered, etc.</a:t>
            </a:r>
          </a:p>
        </p:txBody>
      </p:sp>
      <p:sp>
        <p:nvSpPr>
          <p:cNvPr id="88" name="Subtitle 2"/>
          <p:cNvSpPr txBox="1">
            <a:spLocks/>
          </p:cNvSpPr>
          <p:nvPr/>
        </p:nvSpPr>
        <p:spPr>
          <a:xfrm>
            <a:off x="380996" y="3537326"/>
            <a:ext cx="971554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Mannerisms: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9" name="Subtitle 2"/>
          <p:cNvSpPr txBox="1">
            <a:spLocks/>
          </p:cNvSpPr>
          <p:nvPr/>
        </p:nvSpPr>
        <p:spPr>
          <a:xfrm>
            <a:off x="1352550" y="3537324"/>
            <a:ext cx="5200646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Bites nails, rubs chin, bites lip, etc.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0" name="Subtitle 2"/>
          <p:cNvSpPr txBox="1">
            <a:spLocks/>
          </p:cNvSpPr>
          <p:nvPr/>
        </p:nvSpPr>
        <p:spPr>
          <a:xfrm>
            <a:off x="380995" y="4174720"/>
            <a:ext cx="1066802" cy="5728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Speaking Style: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1" name="Subtitle 2"/>
          <p:cNvSpPr txBox="1">
            <a:spLocks/>
          </p:cNvSpPr>
          <p:nvPr/>
        </p:nvSpPr>
        <p:spPr>
          <a:xfrm>
            <a:off x="1447797" y="4174720"/>
            <a:ext cx="5105395" cy="5728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Articulate, incoherent, eloquent, fast-talking, conversation dominator, always gets the last word, speaks loudly, etc.</a:t>
            </a:r>
          </a:p>
        </p:txBody>
      </p:sp>
      <p:sp>
        <p:nvSpPr>
          <p:cNvPr id="92" name="Subtitle 2"/>
          <p:cNvSpPr txBox="1">
            <a:spLocks/>
          </p:cNvSpPr>
          <p:nvPr/>
        </p:nvSpPr>
        <p:spPr>
          <a:xfrm>
            <a:off x="380994" y="5786303"/>
            <a:ext cx="750806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Beliefs: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3" name="Subtitle 2"/>
          <p:cNvSpPr txBox="1">
            <a:spLocks/>
          </p:cNvSpPr>
          <p:nvPr/>
        </p:nvSpPr>
        <p:spPr>
          <a:xfrm>
            <a:off x="1131799" y="5786305"/>
            <a:ext cx="5421392" cy="2320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Religious, educational, etc.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030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380998" y="583964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Irresolute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80995" y="788038"/>
            <a:ext cx="6172200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1" name="Subtitle 2"/>
          <p:cNvSpPr txBox="1">
            <a:spLocks/>
          </p:cNvSpPr>
          <p:nvPr/>
        </p:nvSpPr>
        <p:spPr>
          <a:xfrm>
            <a:off x="517205" y="232629"/>
            <a:ext cx="1616395" cy="213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PERSONALITY SPECTRUM</a:t>
            </a:r>
            <a:endParaRPr lang="en-US" sz="11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84" name="12-Point Star 83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accent1">
                    <a:lumMod val="50000"/>
                  </a:schemeClr>
                </a:solidFill>
              </a:rPr>
              <a:t>5</a:t>
            </a:r>
            <a:endParaRPr lang="en-US" sz="1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1">
                    <a:lumMod val="50000"/>
                  </a:schemeClr>
                </a:solidFill>
              </a:rPr>
              <a:t>Character Outline v1.0 by apheline, 2018</a:t>
            </a:r>
            <a:endParaRPr lang="en-US" sz="9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5" name="Subtitle 2"/>
          <p:cNvSpPr txBox="1">
            <a:spLocks/>
          </p:cNvSpPr>
          <p:nvPr/>
        </p:nvSpPr>
        <p:spPr>
          <a:xfrm>
            <a:off x="5686895" y="584602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Tenacious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506247" y="894519"/>
            <a:ext cx="5921695" cy="9525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prstDash val="solid"/>
            <a:headEnd type="triangl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2533650" y="445672"/>
            <a:ext cx="142875" cy="138292"/>
          </a:xfrm>
          <a:prstGeom prst="ellipse">
            <a:avLst/>
          </a:prstGeom>
          <a:ln>
            <a:noFill/>
            <a:prstDash val="lgDashDot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1</a:t>
            </a:r>
            <a:endParaRPr lang="en-US" sz="1000" dirty="0"/>
          </a:p>
        </p:txBody>
      </p:sp>
      <p:sp>
        <p:nvSpPr>
          <p:cNvPr id="41" name="Oval 40"/>
          <p:cNvSpPr/>
          <p:nvPr/>
        </p:nvSpPr>
        <p:spPr>
          <a:xfrm>
            <a:off x="2790825" y="442905"/>
            <a:ext cx="142875" cy="138292"/>
          </a:xfrm>
          <a:prstGeom prst="ellipse">
            <a:avLst/>
          </a:prstGeom>
          <a:ln>
            <a:noFill/>
            <a:prstDash val="lgDashDot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2</a:t>
            </a:r>
            <a:endParaRPr lang="en-US" sz="1000" dirty="0"/>
          </a:p>
        </p:txBody>
      </p:sp>
      <p:sp>
        <p:nvSpPr>
          <p:cNvPr id="42" name="Oval 41"/>
          <p:cNvSpPr/>
          <p:nvPr/>
        </p:nvSpPr>
        <p:spPr>
          <a:xfrm>
            <a:off x="3048000" y="442905"/>
            <a:ext cx="142875" cy="138292"/>
          </a:xfrm>
          <a:prstGeom prst="ellipse">
            <a:avLst/>
          </a:prstGeom>
          <a:ln>
            <a:noFill/>
            <a:prstDash val="lgDashDot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/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33600" y="107621"/>
            <a:ext cx="4524373" cy="338554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>
                    <a:lumMod val="50000"/>
                  </a:schemeClr>
                </a:solidFill>
              </a:rPr>
              <a:t>Where </a:t>
            </a:r>
            <a:r>
              <a:rPr lang="en-US" sz="800" dirty="0">
                <a:solidFill>
                  <a:schemeClr val="accent1">
                    <a:lumMod val="50000"/>
                  </a:schemeClr>
                </a:solidFill>
              </a:rPr>
              <a:t>does the character fall on these scales </a:t>
            </a:r>
            <a:r>
              <a:rPr lang="en-US" sz="800" dirty="0" smtClean="0">
                <a:solidFill>
                  <a:schemeClr val="accent1">
                    <a:lumMod val="50000"/>
                  </a:schemeClr>
                </a:solidFill>
              </a:rPr>
              <a:t>at different times during the story?  Use the numbers below or create your own to mark the lines.  Delete this text and unused place markers before printing.</a:t>
            </a:r>
            <a:endParaRPr lang="en-US" sz="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4" name="Subtitle 2"/>
          <p:cNvSpPr txBox="1">
            <a:spLocks/>
          </p:cNvSpPr>
          <p:nvPr/>
        </p:nvSpPr>
        <p:spPr>
          <a:xfrm>
            <a:off x="380998" y="1129313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Rebellious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5" name="Subtitle 2"/>
          <p:cNvSpPr txBox="1">
            <a:spLocks/>
          </p:cNvSpPr>
          <p:nvPr/>
        </p:nvSpPr>
        <p:spPr>
          <a:xfrm>
            <a:off x="380995" y="1333387"/>
            <a:ext cx="6172200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6" name="Subtitle 2"/>
          <p:cNvSpPr txBox="1">
            <a:spLocks/>
          </p:cNvSpPr>
          <p:nvPr/>
        </p:nvSpPr>
        <p:spPr>
          <a:xfrm>
            <a:off x="5686895" y="1129951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Obedient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506247" y="1439868"/>
            <a:ext cx="5921695" cy="9525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prstDash val="solid"/>
            <a:headEnd type="triangl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Subtitle 2"/>
          <p:cNvSpPr txBox="1">
            <a:spLocks/>
          </p:cNvSpPr>
          <p:nvPr/>
        </p:nvSpPr>
        <p:spPr>
          <a:xfrm>
            <a:off x="380998" y="1672732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Imaginative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3" name="Subtitle 2"/>
          <p:cNvSpPr txBox="1">
            <a:spLocks/>
          </p:cNvSpPr>
          <p:nvPr/>
        </p:nvSpPr>
        <p:spPr>
          <a:xfrm>
            <a:off x="380995" y="1876806"/>
            <a:ext cx="6172200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4" name="Subtitle 2"/>
          <p:cNvSpPr txBox="1">
            <a:spLocks/>
          </p:cNvSpPr>
          <p:nvPr/>
        </p:nvSpPr>
        <p:spPr>
          <a:xfrm>
            <a:off x="5686895" y="1673370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Realistic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506247" y="1983287"/>
            <a:ext cx="5921695" cy="9525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prstDash val="solid"/>
            <a:headEnd type="triangl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Subtitle 2"/>
          <p:cNvSpPr txBox="1">
            <a:spLocks/>
          </p:cNvSpPr>
          <p:nvPr/>
        </p:nvSpPr>
        <p:spPr>
          <a:xfrm>
            <a:off x="380998" y="2239152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Pessimistic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9" name="Subtitle 2"/>
          <p:cNvSpPr txBox="1">
            <a:spLocks/>
          </p:cNvSpPr>
          <p:nvPr/>
        </p:nvSpPr>
        <p:spPr>
          <a:xfrm>
            <a:off x="380995" y="2455926"/>
            <a:ext cx="6172200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0" name="Subtitle 2"/>
          <p:cNvSpPr txBox="1">
            <a:spLocks/>
          </p:cNvSpPr>
          <p:nvPr/>
        </p:nvSpPr>
        <p:spPr>
          <a:xfrm>
            <a:off x="5686895" y="2239790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Optimistic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61" name="Straight Arrow Connector 60"/>
          <p:cNvCxnSpPr/>
          <p:nvPr/>
        </p:nvCxnSpPr>
        <p:spPr>
          <a:xfrm>
            <a:off x="506247" y="2562407"/>
            <a:ext cx="5921695" cy="9525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prstDash val="solid"/>
            <a:headEnd type="triangl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Subtitle 2"/>
          <p:cNvSpPr txBox="1">
            <a:spLocks/>
          </p:cNvSpPr>
          <p:nvPr/>
        </p:nvSpPr>
        <p:spPr>
          <a:xfrm>
            <a:off x="380998" y="2787167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Gullible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3" name="Subtitle 2"/>
          <p:cNvSpPr txBox="1">
            <a:spLocks/>
          </p:cNvSpPr>
          <p:nvPr/>
        </p:nvSpPr>
        <p:spPr>
          <a:xfrm>
            <a:off x="380995" y="2991241"/>
            <a:ext cx="6172200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4" name="Subtitle 2"/>
          <p:cNvSpPr txBox="1">
            <a:spLocks/>
          </p:cNvSpPr>
          <p:nvPr/>
        </p:nvSpPr>
        <p:spPr>
          <a:xfrm>
            <a:off x="5686895" y="2787805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Skeptical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65" name="Straight Arrow Connector 64"/>
          <p:cNvCxnSpPr/>
          <p:nvPr/>
        </p:nvCxnSpPr>
        <p:spPr>
          <a:xfrm>
            <a:off x="506247" y="3097722"/>
            <a:ext cx="5921695" cy="9525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prstDash val="solid"/>
            <a:headEnd type="triangl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Subtitle 2"/>
          <p:cNvSpPr txBox="1">
            <a:spLocks/>
          </p:cNvSpPr>
          <p:nvPr/>
        </p:nvSpPr>
        <p:spPr>
          <a:xfrm>
            <a:off x="380998" y="3332516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Introverted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7" name="Subtitle 2"/>
          <p:cNvSpPr txBox="1">
            <a:spLocks/>
          </p:cNvSpPr>
          <p:nvPr/>
        </p:nvSpPr>
        <p:spPr>
          <a:xfrm>
            <a:off x="380995" y="3549290"/>
            <a:ext cx="6172200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8" name="Subtitle 2"/>
          <p:cNvSpPr txBox="1">
            <a:spLocks/>
          </p:cNvSpPr>
          <p:nvPr/>
        </p:nvSpPr>
        <p:spPr>
          <a:xfrm>
            <a:off x="5686895" y="3333154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Extroverted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69" name="Straight Arrow Connector 68"/>
          <p:cNvCxnSpPr/>
          <p:nvPr/>
        </p:nvCxnSpPr>
        <p:spPr>
          <a:xfrm>
            <a:off x="506247" y="3655771"/>
            <a:ext cx="5921695" cy="9525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prstDash val="solid"/>
            <a:headEnd type="triangl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Subtitle 2"/>
          <p:cNvSpPr txBox="1">
            <a:spLocks/>
          </p:cNvSpPr>
          <p:nvPr/>
        </p:nvSpPr>
        <p:spPr>
          <a:xfrm>
            <a:off x="380998" y="3875935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Unwilling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3" name="Subtitle 2"/>
          <p:cNvSpPr txBox="1">
            <a:spLocks/>
          </p:cNvSpPr>
          <p:nvPr/>
        </p:nvSpPr>
        <p:spPr>
          <a:xfrm>
            <a:off x="380995" y="4080009"/>
            <a:ext cx="6172200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4" name="Subtitle 2"/>
          <p:cNvSpPr txBox="1">
            <a:spLocks/>
          </p:cNvSpPr>
          <p:nvPr/>
        </p:nvSpPr>
        <p:spPr>
          <a:xfrm>
            <a:off x="5686895" y="3876573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Agreeable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75" name="Straight Arrow Connector 74"/>
          <p:cNvCxnSpPr/>
          <p:nvPr/>
        </p:nvCxnSpPr>
        <p:spPr>
          <a:xfrm>
            <a:off x="506247" y="4186490"/>
            <a:ext cx="5921695" cy="9525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prstDash val="solid"/>
            <a:headEnd type="triangl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Subtitle 2"/>
          <p:cNvSpPr txBox="1">
            <a:spLocks/>
          </p:cNvSpPr>
          <p:nvPr/>
        </p:nvSpPr>
        <p:spPr>
          <a:xfrm>
            <a:off x="380998" y="4423305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Idle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7" name="Subtitle 2"/>
          <p:cNvSpPr txBox="1">
            <a:spLocks/>
          </p:cNvSpPr>
          <p:nvPr/>
        </p:nvSpPr>
        <p:spPr>
          <a:xfrm>
            <a:off x="380995" y="4640079"/>
            <a:ext cx="6172200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4" name="Subtitle 2"/>
          <p:cNvSpPr txBox="1">
            <a:spLocks/>
          </p:cNvSpPr>
          <p:nvPr/>
        </p:nvSpPr>
        <p:spPr>
          <a:xfrm>
            <a:off x="5699595" y="4423943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Productive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95" name="Straight Arrow Connector 94"/>
          <p:cNvCxnSpPr/>
          <p:nvPr/>
        </p:nvCxnSpPr>
        <p:spPr>
          <a:xfrm>
            <a:off x="506247" y="4746560"/>
            <a:ext cx="5921695" cy="9525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prstDash val="solid"/>
            <a:headEnd type="triangl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Subtitle 2"/>
          <p:cNvSpPr txBox="1">
            <a:spLocks/>
          </p:cNvSpPr>
          <p:nvPr/>
        </p:nvSpPr>
        <p:spPr>
          <a:xfrm>
            <a:off x="391956" y="4987829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Hurried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3" name="Subtitle 2"/>
          <p:cNvSpPr txBox="1">
            <a:spLocks/>
          </p:cNvSpPr>
          <p:nvPr/>
        </p:nvSpPr>
        <p:spPr>
          <a:xfrm>
            <a:off x="391953" y="5191903"/>
            <a:ext cx="6172200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4" name="Subtitle 2"/>
          <p:cNvSpPr txBox="1">
            <a:spLocks/>
          </p:cNvSpPr>
          <p:nvPr/>
        </p:nvSpPr>
        <p:spPr>
          <a:xfrm>
            <a:off x="5710553" y="4988467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Meticulous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115" name="Straight Arrow Connector 114"/>
          <p:cNvCxnSpPr/>
          <p:nvPr/>
        </p:nvCxnSpPr>
        <p:spPr>
          <a:xfrm>
            <a:off x="517205" y="5298384"/>
            <a:ext cx="5921695" cy="9525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prstDash val="solid"/>
            <a:headEnd type="triangl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Subtitle 2"/>
          <p:cNvSpPr txBox="1">
            <a:spLocks/>
          </p:cNvSpPr>
          <p:nvPr/>
        </p:nvSpPr>
        <p:spPr>
          <a:xfrm>
            <a:off x="391956" y="5533178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Conservative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7" name="Subtitle 2"/>
          <p:cNvSpPr txBox="1">
            <a:spLocks/>
          </p:cNvSpPr>
          <p:nvPr/>
        </p:nvSpPr>
        <p:spPr>
          <a:xfrm>
            <a:off x="391953" y="5737252"/>
            <a:ext cx="6172200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8" name="Subtitle 2"/>
          <p:cNvSpPr txBox="1">
            <a:spLocks/>
          </p:cNvSpPr>
          <p:nvPr/>
        </p:nvSpPr>
        <p:spPr>
          <a:xfrm>
            <a:off x="5713886" y="5533178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Liberal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119" name="Straight Arrow Connector 118"/>
          <p:cNvCxnSpPr/>
          <p:nvPr/>
        </p:nvCxnSpPr>
        <p:spPr>
          <a:xfrm>
            <a:off x="517205" y="5843733"/>
            <a:ext cx="5921695" cy="9525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prstDash val="solid"/>
            <a:headEnd type="triangl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Subtitle 2"/>
          <p:cNvSpPr txBox="1">
            <a:spLocks/>
          </p:cNvSpPr>
          <p:nvPr/>
        </p:nvSpPr>
        <p:spPr>
          <a:xfrm>
            <a:off x="391956" y="6076597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Subjective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1" name="Subtitle 2"/>
          <p:cNvSpPr txBox="1">
            <a:spLocks/>
          </p:cNvSpPr>
          <p:nvPr/>
        </p:nvSpPr>
        <p:spPr>
          <a:xfrm>
            <a:off x="391953" y="6280671"/>
            <a:ext cx="6172200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2" name="Subtitle 2"/>
          <p:cNvSpPr txBox="1">
            <a:spLocks/>
          </p:cNvSpPr>
          <p:nvPr/>
        </p:nvSpPr>
        <p:spPr>
          <a:xfrm>
            <a:off x="5710547" y="6076597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Objective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123" name="Straight Arrow Connector 122"/>
          <p:cNvCxnSpPr/>
          <p:nvPr/>
        </p:nvCxnSpPr>
        <p:spPr>
          <a:xfrm>
            <a:off x="517205" y="6387152"/>
            <a:ext cx="5921695" cy="9525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prstDash val="solid"/>
            <a:headEnd type="triangl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Subtitle 2"/>
          <p:cNvSpPr txBox="1">
            <a:spLocks/>
          </p:cNvSpPr>
          <p:nvPr/>
        </p:nvSpPr>
        <p:spPr>
          <a:xfrm>
            <a:off x="391956" y="6623967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Excitable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5" name="Subtitle 2"/>
          <p:cNvSpPr txBox="1">
            <a:spLocks/>
          </p:cNvSpPr>
          <p:nvPr/>
        </p:nvSpPr>
        <p:spPr>
          <a:xfrm>
            <a:off x="391953" y="6835661"/>
            <a:ext cx="6172200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6" name="Subtitle 2"/>
          <p:cNvSpPr txBox="1">
            <a:spLocks/>
          </p:cNvSpPr>
          <p:nvPr/>
        </p:nvSpPr>
        <p:spPr>
          <a:xfrm>
            <a:off x="5710553" y="6624605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Calm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127" name="Straight Arrow Connector 126"/>
          <p:cNvCxnSpPr/>
          <p:nvPr/>
        </p:nvCxnSpPr>
        <p:spPr>
          <a:xfrm>
            <a:off x="517205" y="6942142"/>
            <a:ext cx="5921695" cy="9525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prstDash val="solid"/>
            <a:headEnd type="triangl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Subtitle 2"/>
          <p:cNvSpPr txBox="1">
            <a:spLocks/>
          </p:cNvSpPr>
          <p:nvPr/>
        </p:nvSpPr>
        <p:spPr>
          <a:xfrm>
            <a:off x="380998" y="7156346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Hesitant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9" name="Subtitle 2"/>
          <p:cNvSpPr txBox="1">
            <a:spLocks/>
          </p:cNvSpPr>
          <p:nvPr/>
        </p:nvSpPr>
        <p:spPr>
          <a:xfrm>
            <a:off x="380995" y="7368040"/>
            <a:ext cx="6172200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0" name="Subtitle 2"/>
          <p:cNvSpPr txBox="1">
            <a:spLocks/>
          </p:cNvSpPr>
          <p:nvPr/>
        </p:nvSpPr>
        <p:spPr>
          <a:xfrm>
            <a:off x="5686895" y="7156984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Confident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131" name="Straight Arrow Connector 130"/>
          <p:cNvCxnSpPr/>
          <p:nvPr/>
        </p:nvCxnSpPr>
        <p:spPr>
          <a:xfrm>
            <a:off x="506247" y="7474521"/>
            <a:ext cx="5921695" cy="9525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prstDash val="solid"/>
            <a:headEnd type="triangl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Subtitle 2"/>
          <p:cNvSpPr txBox="1">
            <a:spLocks/>
          </p:cNvSpPr>
          <p:nvPr/>
        </p:nvSpPr>
        <p:spPr>
          <a:xfrm>
            <a:off x="380998" y="7699765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Selfish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3" name="Subtitle 2"/>
          <p:cNvSpPr txBox="1">
            <a:spLocks/>
          </p:cNvSpPr>
          <p:nvPr/>
        </p:nvSpPr>
        <p:spPr>
          <a:xfrm>
            <a:off x="380995" y="7911459"/>
            <a:ext cx="6172200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4" name="Subtitle 2"/>
          <p:cNvSpPr txBox="1">
            <a:spLocks/>
          </p:cNvSpPr>
          <p:nvPr/>
        </p:nvSpPr>
        <p:spPr>
          <a:xfrm>
            <a:off x="5686895" y="7700403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Benevolent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135" name="Straight Arrow Connector 134"/>
          <p:cNvCxnSpPr/>
          <p:nvPr/>
        </p:nvCxnSpPr>
        <p:spPr>
          <a:xfrm>
            <a:off x="506247" y="8017940"/>
            <a:ext cx="5921695" cy="9525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prstDash val="solid"/>
            <a:headEnd type="triangl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Subtitle 2"/>
          <p:cNvSpPr txBox="1">
            <a:spLocks/>
          </p:cNvSpPr>
          <p:nvPr/>
        </p:nvSpPr>
        <p:spPr>
          <a:xfrm>
            <a:off x="380998" y="8247135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Aloof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7" name="Subtitle 2"/>
          <p:cNvSpPr txBox="1">
            <a:spLocks/>
          </p:cNvSpPr>
          <p:nvPr/>
        </p:nvSpPr>
        <p:spPr>
          <a:xfrm>
            <a:off x="380995" y="8457559"/>
            <a:ext cx="6172200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8" name="Subtitle 2"/>
          <p:cNvSpPr txBox="1">
            <a:spLocks/>
          </p:cNvSpPr>
          <p:nvPr/>
        </p:nvSpPr>
        <p:spPr>
          <a:xfrm>
            <a:off x="5686895" y="8247773"/>
            <a:ext cx="8477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Affectionate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139" name="Straight Arrow Connector 138"/>
          <p:cNvCxnSpPr/>
          <p:nvPr/>
        </p:nvCxnSpPr>
        <p:spPr>
          <a:xfrm>
            <a:off x="506247" y="8544990"/>
            <a:ext cx="5921695" cy="9525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prstDash val="solid"/>
            <a:headEnd type="triangl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132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380998" y="583964"/>
            <a:ext cx="750801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Likes: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131800" y="583962"/>
            <a:ext cx="5421396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Jump rope, eggplant, etc.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66698" y="237622"/>
            <a:ext cx="6391275" cy="2481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PREFERENCES</a:t>
            </a:r>
            <a:endParaRPr lang="en-US" sz="14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6" name="Subtitle 2"/>
          <p:cNvSpPr txBox="1">
            <a:spLocks/>
          </p:cNvSpPr>
          <p:nvPr/>
        </p:nvSpPr>
        <p:spPr>
          <a:xfrm>
            <a:off x="380998" y="914164"/>
            <a:ext cx="750801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Loves: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8" name="Subtitle 2"/>
          <p:cNvSpPr txBox="1">
            <a:spLocks/>
          </p:cNvSpPr>
          <p:nvPr/>
        </p:nvSpPr>
        <p:spPr>
          <a:xfrm>
            <a:off x="1131799" y="914162"/>
            <a:ext cx="5421396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Food, music, sunsets, etc.</a:t>
            </a:r>
          </a:p>
        </p:txBody>
      </p:sp>
      <p:sp>
        <p:nvSpPr>
          <p:cNvPr id="29" name="Subtitle 2"/>
          <p:cNvSpPr txBox="1">
            <a:spLocks/>
          </p:cNvSpPr>
          <p:nvPr/>
        </p:nvSpPr>
        <p:spPr>
          <a:xfrm>
            <a:off x="380998" y="1243793"/>
            <a:ext cx="750801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Dislikes: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0" name="Subtitle 2"/>
          <p:cNvSpPr txBox="1">
            <a:spLocks/>
          </p:cNvSpPr>
          <p:nvPr/>
        </p:nvSpPr>
        <p:spPr>
          <a:xfrm>
            <a:off x="1131800" y="1243793"/>
            <a:ext cx="5421396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Loud noises, spinach, waking up early, etc.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8" name="Subtitle 2"/>
          <p:cNvSpPr txBox="1">
            <a:spLocks/>
          </p:cNvSpPr>
          <p:nvPr/>
        </p:nvSpPr>
        <p:spPr>
          <a:xfrm>
            <a:off x="380997" y="1899901"/>
            <a:ext cx="1371604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Sexual Preferences: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9" name="Subtitle 2"/>
          <p:cNvSpPr txBox="1">
            <a:spLocks/>
          </p:cNvSpPr>
          <p:nvPr/>
        </p:nvSpPr>
        <p:spPr>
          <a:xfrm>
            <a:off x="1752601" y="1899899"/>
            <a:ext cx="4800596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Bisexual, homosexual, heterosexual, asexual, monogamous, polyamorous, etc.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0" name="Subtitle 2"/>
          <p:cNvSpPr txBox="1">
            <a:spLocks/>
          </p:cNvSpPr>
          <p:nvPr/>
        </p:nvSpPr>
        <p:spPr>
          <a:xfrm>
            <a:off x="380996" y="2225443"/>
            <a:ext cx="1466854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Learning Preferences: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1" name="Subtitle 2"/>
          <p:cNvSpPr txBox="1">
            <a:spLocks/>
          </p:cNvSpPr>
          <p:nvPr/>
        </p:nvSpPr>
        <p:spPr>
          <a:xfrm>
            <a:off x="1847850" y="2225441"/>
            <a:ext cx="4705345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Verbal, written, auditory, visual, kinesthetic, tactile, active, reflective, etc.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5" name="Subtitle 2"/>
          <p:cNvSpPr txBox="1">
            <a:spLocks/>
          </p:cNvSpPr>
          <p:nvPr/>
        </p:nvSpPr>
        <p:spPr>
          <a:xfrm>
            <a:off x="380992" y="2869594"/>
            <a:ext cx="1571633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Philosophical Leanings: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6" name="Subtitle 2"/>
          <p:cNvSpPr txBox="1">
            <a:spLocks/>
          </p:cNvSpPr>
          <p:nvPr/>
        </p:nvSpPr>
        <p:spPr>
          <a:xfrm>
            <a:off x="1952625" y="2869592"/>
            <a:ext cx="460056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Nihilistic, logical, Darwinist, absurdist, intellectual, etc.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1" name="Subtitle 2"/>
          <p:cNvSpPr txBox="1">
            <a:spLocks/>
          </p:cNvSpPr>
          <p:nvPr/>
        </p:nvSpPr>
        <p:spPr>
          <a:xfrm>
            <a:off x="517205" y="4233129"/>
            <a:ext cx="808675" cy="213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FAVORITES</a:t>
            </a:r>
            <a:endParaRPr lang="en-US" sz="11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84" name="12-Point Star 83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accent1">
                    <a:lumMod val="50000"/>
                  </a:schemeClr>
                </a:solidFill>
              </a:rPr>
              <a:t>6</a:t>
            </a:r>
            <a:endParaRPr lang="en-US" sz="1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1">
                    <a:lumMod val="50000"/>
                  </a:schemeClr>
                </a:solidFill>
              </a:rPr>
              <a:t>Character Outline v1.0 by apheline, 2018</a:t>
            </a:r>
            <a:endParaRPr lang="en-US" sz="9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8" name="Subtitle 2"/>
          <p:cNvSpPr txBox="1">
            <a:spLocks/>
          </p:cNvSpPr>
          <p:nvPr/>
        </p:nvSpPr>
        <p:spPr>
          <a:xfrm>
            <a:off x="380994" y="2548795"/>
            <a:ext cx="1466856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Sleeping Preferences: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9" name="Subtitle 2"/>
          <p:cNvSpPr txBox="1">
            <a:spLocks/>
          </p:cNvSpPr>
          <p:nvPr/>
        </p:nvSpPr>
        <p:spPr>
          <a:xfrm>
            <a:off x="1847850" y="2548793"/>
            <a:ext cx="4705344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Early bird, night owl, etc.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0" name="Subtitle 2"/>
          <p:cNvSpPr txBox="1">
            <a:spLocks/>
          </p:cNvSpPr>
          <p:nvPr/>
        </p:nvSpPr>
        <p:spPr>
          <a:xfrm>
            <a:off x="380995" y="3537794"/>
            <a:ext cx="1066802" cy="5728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Coping Strategies: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1" name="Subtitle 2"/>
          <p:cNvSpPr txBox="1">
            <a:spLocks/>
          </p:cNvSpPr>
          <p:nvPr/>
        </p:nvSpPr>
        <p:spPr>
          <a:xfrm>
            <a:off x="1447797" y="3537794"/>
            <a:ext cx="5105395" cy="5728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How does this character cope with stressful or painful situations? Do they have any defense mechanisms?</a:t>
            </a:r>
          </a:p>
        </p:txBody>
      </p:sp>
      <p:sp>
        <p:nvSpPr>
          <p:cNvPr id="35" name="Subtitle 2"/>
          <p:cNvSpPr txBox="1">
            <a:spLocks/>
          </p:cNvSpPr>
          <p:nvPr/>
        </p:nvSpPr>
        <p:spPr>
          <a:xfrm>
            <a:off x="380997" y="1554765"/>
            <a:ext cx="750801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Hates: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6" name="Subtitle 2"/>
          <p:cNvSpPr txBox="1">
            <a:spLocks/>
          </p:cNvSpPr>
          <p:nvPr/>
        </p:nvSpPr>
        <p:spPr>
          <a:xfrm>
            <a:off x="1131799" y="1554765"/>
            <a:ext cx="5421396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Thunderstorms, zealots, war, etc.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7" name="Subtitle 2"/>
          <p:cNvSpPr txBox="1">
            <a:spLocks/>
          </p:cNvSpPr>
          <p:nvPr/>
        </p:nvSpPr>
        <p:spPr>
          <a:xfrm>
            <a:off x="390517" y="3203696"/>
            <a:ext cx="1457333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Political Sentiments: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8" name="Subtitle 2"/>
          <p:cNvSpPr txBox="1">
            <a:spLocks/>
          </p:cNvSpPr>
          <p:nvPr/>
        </p:nvSpPr>
        <p:spPr>
          <a:xfrm>
            <a:off x="1847850" y="3203694"/>
            <a:ext cx="471486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Conservative, liberal, anarchist, communist, etc.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0" name="Subtitle 2"/>
          <p:cNvSpPr txBox="1">
            <a:spLocks/>
          </p:cNvSpPr>
          <p:nvPr/>
        </p:nvSpPr>
        <p:spPr>
          <a:xfrm>
            <a:off x="390516" y="4719810"/>
            <a:ext cx="3028959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1" name="Subtitle 2"/>
          <p:cNvSpPr txBox="1">
            <a:spLocks/>
          </p:cNvSpPr>
          <p:nvPr/>
        </p:nvSpPr>
        <p:spPr>
          <a:xfrm>
            <a:off x="390517" y="4562736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Food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6" name="Subtitle 2"/>
          <p:cNvSpPr txBox="1">
            <a:spLocks/>
          </p:cNvSpPr>
          <p:nvPr/>
        </p:nvSpPr>
        <p:spPr>
          <a:xfrm>
            <a:off x="3629015" y="4719810"/>
            <a:ext cx="2924178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7" name="Subtitle 2"/>
          <p:cNvSpPr txBox="1">
            <a:spLocks/>
          </p:cNvSpPr>
          <p:nvPr/>
        </p:nvSpPr>
        <p:spPr>
          <a:xfrm>
            <a:off x="3629015" y="4562736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Drink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2" name="Subtitle 2"/>
          <p:cNvSpPr txBox="1">
            <a:spLocks/>
          </p:cNvSpPr>
          <p:nvPr/>
        </p:nvSpPr>
        <p:spPr>
          <a:xfrm>
            <a:off x="390516" y="5216967"/>
            <a:ext cx="3028959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3" name="Subtitle 2"/>
          <p:cNvSpPr txBox="1">
            <a:spLocks/>
          </p:cNvSpPr>
          <p:nvPr/>
        </p:nvSpPr>
        <p:spPr>
          <a:xfrm>
            <a:off x="390517" y="5051638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Color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4" name="Subtitle 2"/>
          <p:cNvSpPr txBox="1">
            <a:spLocks/>
          </p:cNvSpPr>
          <p:nvPr/>
        </p:nvSpPr>
        <p:spPr>
          <a:xfrm>
            <a:off x="3629015" y="5216967"/>
            <a:ext cx="2924178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7" name="Subtitle 2"/>
          <p:cNvSpPr txBox="1">
            <a:spLocks/>
          </p:cNvSpPr>
          <p:nvPr/>
        </p:nvSpPr>
        <p:spPr>
          <a:xfrm>
            <a:off x="3629015" y="5051638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Book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8" name="Subtitle 2"/>
          <p:cNvSpPr txBox="1">
            <a:spLocks/>
          </p:cNvSpPr>
          <p:nvPr/>
        </p:nvSpPr>
        <p:spPr>
          <a:xfrm>
            <a:off x="390516" y="5706562"/>
            <a:ext cx="3028959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9" name="Subtitle 2"/>
          <p:cNvSpPr txBox="1">
            <a:spLocks/>
          </p:cNvSpPr>
          <p:nvPr/>
        </p:nvSpPr>
        <p:spPr>
          <a:xfrm>
            <a:off x="390517" y="5541233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Game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0" name="Subtitle 2"/>
          <p:cNvSpPr txBox="1">
            <a:spLocks/>
          </p:cNvSpPr>
          <p:nvPr/>
        </p:nvSpPr>
        <p:spPr>
          <a:xfrm>
            <a:off x="3629015" y="5706562"/>
            <a:ext cx="2924178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1" name="Subtitle 2"/>
          <p:cNvSpPr txBox="1">
            <a:spLocks/>
          </p:cNvSpPr>
          <p:nvPr/>
        </p:nvSpPr>
        <p:spPr>
          <a:xfrm>
            <a:off x="3629015" y="5541233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Music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2" name="Subtitle 2"/>
          <p:cNvSpPr txBox="1">
            <a:spLocks/>
          </p:cNvSpPr>
          <p:nvPr/>
        </p:nvSpPr>
        <p:spPr>
          <a:xfrm>
            <a:off x="390516" y="6195464"/>
            <a:ext cx="3028959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3" name="Subtitle 2"/>
          <p:cNvSpPr txBox="1">
            <a:spLocks/>
          </p:cNvSpPr>
          <p:nvPr/>
        </p:nvSpPr>
        <p:spPr>
          <a:xfrm>
            <a:off x="390517" y="6030135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Possession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4" name="Subtitle 2"/>
          <p:cNvSpPr txBox="1">
            <a:spLocks/>
          </p:cNvSpPr>
          <p:nvPr/>
        </p:nvSpPr>
        <p:spPr>
          <a:xfrm>
            <a:off x="3629014" y="6195464"/>
            <a:ext cx="2933703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5" name="Subtitle 2"/>
          <p:cNvSpPr txBox="1">
            <a:spLocks/>
          </p:cNvSpPr>
          <p:nvPr/>
        </p:nvSpPr>
        <p:spPr>
          <a:xfrm>
            <a:off x="3629015" y="6030135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Animal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6" name="Subtitle 2"/>
          <p:cNvSpPr txBox="1">
            <a:spLocks/>
          </p:cNvSpPr>
          <p:nvPr/>
        </p:nvSpPr>
        <p:spPr>
          <a:xfrm>
            <a:off x="380992" y="6698739"/>
            <a:ext cx="3028959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7" name="Subtitle 2"/>
          <p:cNvSpPr txBox="1">
            <a:spLocks/>
          </p:cNvSpPr>
          <p:nvPr/>
        </p:nvSpPr>
        <p:spPr>
          <a:xfrm>
            <a:off x="380993" y="6533410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Place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8" name="Subtitle 2"/>
          <p:cNvSpPr txBox="1">
            <a:spLocks/>
          </p:cNvSpPr>
          <p:nvPr/>
        </p:nvSpPr>
        <p:spPr>
          <a:xfrm>
            <a:off x="3619490" y="6698739"/>
            <a:ext cx="294322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9" name="Subtitle 2"/>
          <p:cNvSpPr txBox="1">
            <a:spLocks/>
          </p:cNvSpPr>
          <p:nvPr/>
        </p:nvSpPr>
        <p:spPr>
          <a:xfrm>
            <a:off x="3619491" y="6533410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Weather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0" name="Subtitle 2"/>
          <p:cNvSpPr txBox="1">
            <a:spLocks/>
          </p:cNvSpPr>
          <p:nvPr/>
        </p:nvSpPr>
        <p:spPr>
          <a:xfrm>
            <a:off x="380992" y="7188911"/>
            <a:ext cx="3028959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3" name="Subtitle 2"/>
          <p:cNvSpPr txBox="1">
            <a:spLocks/>
          </p:cNvSpPr>
          <p:nvPr/>
        </p:nvSpPr>
        <p:spPr>
          <a:xfrm>
            <a:off x="380993" y="7022312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Person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4" name="Subtitle 2"/>
          <p:cNvSpPr txBox="1">
            <a:spLocks/>
          </p:cNvSpPr>
          <p:nvPr/>
        </p:nvSpPr>
        <p:spPr>
          <a:xfrm>
            <a:off x="3619491" y="7188911"/>
            <a:ext cx="293370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5" name="Subtitle 2"/>
          <p:cNvSpPr txBox="1">
            <a:spLocks/>
          </p:cNvSpPr>
          <p:nvPr/>
        </p:nvSpPr>
        <p:spPr>
          <a:xfrm>
            <a:off x="3619491" y="7022312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Hobby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6" name="Subtitle 2"/>
          <p:cNvSpPr txBox="1">
            <a:spLocks/>
          </p:cNvSpPr>
          <p:nvPr/>
        </p:nvSpPr>
        <p:spPr>
          <a:xfrm>
            <a:off x="380992" y="7677236"/>
            <a:ext cx="3028959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7" name="Subtitle 2"/>
          <p:cNvSpPr txBox="1">
            <a:spLocks/>
          </p:cNvSpPr>
          <p:nvPr/>
        </p:nvSpPr>
        <p:spPr>
          <a:xfrm>
            <a:off x="380993" y="7511907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Clothing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4" name="Subtitle 2"/>
          <p:cNvSpPr txBox="1">
            <a:spLocks/>
          </p:cNvSpPr>
          <p:nvPr/>
        </p:nvSpPr>
        <p:spPr>
          <a:xfrm>
            <a:off x="3619491" y="7677236"/>
            <a:ext cx="293370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5" name="Subtitle 2"/>
          <p:cNvSpPr txBox="1">
            <a:spLocks/>
          </p:cNvSpPr>
          <p:nvPr/>
        </p:nvSpPr>
        <p:spPr>
          <a:xfrm>
            <a:off x="3619491" y="7511907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Store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6" name="Subtitle 2"/>
          <p:cNvSpPr txBox="1">
            <a:spLocks/>
          </p:cNvSpPr>
          <p:nvPr/>
        </p:nvSpPr>
        <p:spPr>
          <a:xfrm>
            <a:off x="380992" y="8166138"/>
            <a:ext cx="3028959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7" name="Subtitle 2"/>
          <p:cNvSpPr txBox="1">
            <a:spLocks/>
          </p:cNvSpPr>
          <p:nvPr/>
        </p:nvSpPr>
        <p:spPr>
          <a:xfrm>
            <a:off x="380993" y="8000809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Exercise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8" name="Subtitle 2"/>
          <p:cNvSpPr txBox="1">
            <a:spLocks/>
          </p:cNvSpPr>
          <p:nvPr/>
        </p:nvSpPr>
        <p:spPr>
          <a:xfrm>
            <a:off x="3619491" y="8166138"/>
            <a:ext cx="293370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9" name="Subtitle 2"/>
          <p:cNvSpPr txBox="1">
            <a:spLocks/>
          </p:cNvSpPr>
          <p:nvPr/>
        </p:nvSpPr>
        <p:spPr>
          <a:xfrm>
            <a:off x="3619491" y="8000809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Flower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9651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66698" y="237622"/>
            <a:ext cx="6391275" cy="2481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</a:rPr>
              <a:t>RELATIONSHIPS</a:t>
            </a:r>
            <a:endParaRPr lang="en-US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4" name="12-Point Star 83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accent1">
                    <a:lumMod val="50000"/>
                  </a:schemeClr>
                </a:solidFill>
              </a:rPr>
              <a:t>7</a:t>
            </a:r>
            <a:endParaRPr lang="en-US" sz="1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1">
                    <a:lumMod val="50000"/>
                  </a:schemeClr>
                </a:solidFill>
              </a:rPr>
              <a:t>Character Outline v1.0 by apheline, 2018</a:t>
            </a:r>
            <a:endParaRPr lang="en-US" sz="9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6" name="Subtitle 2"/>
          <p:cNvSpPr txBox="1">
            <a:spLocks/>
          </p:cNvSpPr>
          <p:nvPr/>
        </p:nvSpPr>
        <p:spPr>
          <a:xfrm>
            <a:off x="517205" y="557527"/>
            <a:ext cx="614598" cy="213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FAMILY</a:t>
            </a:r>
            <a:endParaRPr lang="en-US" sz="11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87" name="Subtitle 2"/>
          <p:cNvSpPr txBox="1">
            <a:spLocks/>
          </p:cNvSpPr>
          <p:nvPr/>
        </p:nvSpPr>
        <p:spPr>
          <a:xfrm>
            <a:off x="380995" y="1031139"/>
            <a:ext cx="177355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Relation’s Name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8" name="Subtitle 2"/>
          <p:cNvSpPr txBox="1">
            <a:spLocks/>
          </p:cNvSpPr>
          <p:nvPr/>
        </p:nvSpPr>
        <p:spPr>
          <a:xfrm>
            <a:off x="380993" y="849960"/>
            <a:ext cx="942981" cy="1779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Type of Relation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9" name="Subtitle 2"/>
          <p:cNvSpPr txBox="1">
            <a:spLocks/>
          </p:cNvSpPr>
          <p:nvPr/>
        </p:nvSpPr>
        <p:spPr>
          <a:xfrm>
            <a:off x="2154552" y="855731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Status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1" name="Subtitle 2"/>
          <p:cNvSpPr txBox="1">
            <a:spLocks/>
          </p:cNvSpPr>
          <p:nvPr/>
        </p:nvSpPr>
        <p:spPr>
          <a:xfrm>
            <a:off x="2154551" y="1029825"/>
            <a:ext cx="439864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How are things between the character and this relation?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2" name="Subtitle 2"/>
          <p:cNvSpPr txBox="1">
            <a:spLocks/>
          </p:cNvSpPr>
          <p:nvPr/>
        </p:nvSpPr>
        <p:spPr>
          <a:xfrm>
            <a:off x="380993" y="1511037"/>
            <a:ext cx="177355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>
                <a:solidFill>
                  <a:schemeClr val="accent1">
                    <a:lumMod val="50000"/>
                  </a:schemeClr>
                </a:solidFill>
              </a:rPr>
              <a:t>Relation’s Name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3" name="Subtitle 2"/>
          <p:cNvSpPr txBox="1">
            <a:spLocks/>
          </p:cNvSpPr>
          <p:nvPr/>
        </p:nvSpPr>
        <p:spPr>
          <a:xfrm>
            <a:off x="380991" y="1329858"/>
            <a:ext cx="942981" cy="1779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Type of Relation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4" name="Subtitle 2"/>
          <p:cNvSpPr txBox="1">
            <a:spLocks/>
          </p:cNvSpPr>
          <p:nvPr/>
        </p:nvSpPr>
        <p:spPr>
          <a:xfrm>
            <a:off x="2154550" y="1335629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Status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5" name="Subtitle 2"/>
          <p:cNvSpPr txBox="1">
            <a:spLocks/>
          </p:cNvSpPr>
          <p:nvPr/>
        </p:nvSpPr>
        <p:spPr>
          <a:xfrm>
            <a:off x="2154550" y="1509723"/>
            <a:ext cx="4398648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>
                <a:solidFill>
                  <a:schemeClr val="accent1">
                    <a:lumMod val="50000"/>
                  </a:schemeClr>
                </a:solidFill>
              </a:rPr>
              <a:t>How are things between the character and this relation?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6" name="Subtitle 2"/>
          <p:cNvSpPr txBox="1">
            <a:spLocks/>
          </p:cNvSpPr>
          <p:nvPr/>
        </p:nvSpPr>
        <p:spPr>
          <a:xfrm>
            <a:off x="380993" y="1989914"/>
            <a:ext cx="177355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>
                <a:solidFill>
                  <a:schemeClr val="accent1">
                    <a:lumMod val="50000"/>
                  </a:schemeClr>
                </a:solidFill>
              </a:rPr>
              <a:t>Relation’s Name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7" name="Subtitle 2"/>
          <p:cNvSpPr txBox="1">
            <a:spLocks/>
          </p:cNvSpPr>
          <p:nvPr/>
        </p:nvSpPr>
        <p:spPr>
          <a:xfrm>
            <a:off x="380991" y="1808735"/>
            <a:ext cx="942981" cy="1779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Type of Relation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8" name="Subtitle 2"/>
          <p:cNvSpPr txBox="1">
            <a:spLocks/>
          </p:cNvSpPr>
          <p:nvPr/>
        </p:nvSpPr>
        <p:spPr>
          <a:xfrm>
            <a:off x="2154550" y="1814506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Status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9" name="Subtitle 2"/>
          <p:cNvSpPr txBox="1">
            <a:spLocks/>
          </p:cNvSpPr>
          <p:nvPr/>
        </p:nvSpPr>
        <p:spPr>
          <a:xfrm>
            <a:off x="2154550" y="1988600"/>
            <a:ext cx="4398648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>
                <a:solidFill>
                  <a:schemeClr val="accent1">
                    <a:lumMod val="50000"/>
                  </a:schemeClr>
                </a:solidFill>
              </a:rPr>
              <a:t>How are things between the character and this relation?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0" name="Subtitle 2"/>
          <p:cNvSpPr txBox="1">
            <a:spLocks/>
          </p:cNvSpPr>
          <p:nvPr/>
        </p:nvSpPr>
        <p:spPr>
          <a:xfrm>
            <a:off x="511490" y="3280548"/>
            <a:ext cx="1183961" cy="213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LOVE INTEREST(S)</a:t>
            </a:r>
            <a:endParaRPr lang="en-US" sz="11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01" name="Subtitle 2"/>
          <p:cNvSpPr txBox="1">
            <a:spLocks/>
          </p:cNvSpPr>
          <p:nvPr/>
        </p:nvSpPr>
        <p:spPr>
          <a:xfrm>
            <a:off x="380993" y="3810597"/>
            <a:ext cx="6172205" cy="4704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Summary of who they are and how they are important to this character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2" name="Subtitle 2"/>
          <p:cNvSpPr txBox="1">
            <a:spLocks/>
          </p:cNvSpPr>
          <p:nvPr/>
        </p:nvSpPr>
        <p:spPr>
          <a:xfrm>
            <a:off x="380991" y="3575356"/>
            <a:ext cx="1630689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Name of Love Interest 1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3" name="Subtitle 2"/>
          <p:cNvSpPr txBox="1">
            <a:spLocks/>
          </p:cNvSpPr>
          <p:nvPr/>
        </p:nvSpPr>
        <p:spPr>
          <a:xfrm>
            <a:off x="380993" y="4597056"/>
            <a:ext cx="6172205" cy="4704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Summary of who they are and how they are important to this character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4" name="Subtitle 2"/>
          <p:cNvSpPr txBox="1">
            <a:spLocks/>
          </p:cNvSpPr>
          <p:nvPr/>
        </p:nvSpPr>
        <p:spPr>
          <a:xfrm>
            <a:off x="380991" y="4361815"/>
            <a:ext cx="1630689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Name of Love Interest 2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5" name="Subtitle 2"/>
          <p:cNvSpPr txBox="1">
            <a:spLocks/>
          </p:cNvSpPr>
          <p:nvPr/>
        </p:nvSpPr>
        <p:spPr>
          <a:xfrm>
            <a:off x="380993" y="5383515"/>
            <a:ext cx="6172205" cy="4704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Summary of who they are and how they are important to this character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6" name="Subtitle 2"/>
          <p:cNvSpPr txBox="1">
            <a:spLocks/>
          </p:cNvSpPr>
          <p:nvPr/>
        </p:nvSpPr>
        <p:spPr>
          <a:xfrm>
            <a:off x="380991" y="5148274"/>
            <a:ext cx="1630689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Name of Love Interest 3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7" name="Subtitle 2"/>
          <p:cNvSpPr txBox="1">
            <a:spLocks/>
          </p:cNvSpPr>
          <p:nvPr/>
        </p:nvSpPr>
        <p:spPr>
          <a:xfrm>
            <a:off x="380993" y="2467669"/>
            <a:ext cx="177355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>
                <a:solidFill>
                  <a:schemeClr val="accent1">
                    <a:lumMod val="50000"/>
                  </a:schemeClr>
                </a:solidFill>
              </a:rPr>
              <a:t>Relation’s Name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8" name="Subtitle 2"/>
          <p:cNvSpPr txBox="1">
            <a:spLocks/>
          </p:cNvSpPr>
          <p:nvPr/>
        </p:nvSpPr>
        <p:spPr>
          <a:xfrm>
            <a:off x="380991" y="2286490"/>
            <a:ext cx="942981" cy="1779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Type of Relation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9" name="Subtitle 2"/>
          <p:cNvSpPr txBox="1">
            <a:spLocks/>
          </p:cNvSpPr>
          <p:nvPr/>
        </p:nvSpPr>
        <p:spPr>
          <a:xfrm>
            <a:off x="2154550" y="2292261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Status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0" name="Subtitle 2"/>
          <p:cNvSpPr txBox="1">
            <a:spLocks/>
          </p:cNvSpPr>
          <p:nvPr/>
        </p:nvSpPr>
        <p:spPr>
          <a:xfrm>
            <a:off x="2154550" y="2466355"/>
            <a:ext cx="4398648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>
                <a:solidFill>
                  <a:schemeClr val="accent1">
                    <a:lumMod val="50000"/>
                  </a:schemeClr>
                </a:solidFill>
              </a:rPr>
              <a:t>How are things between the character and this relation?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1" name="Subtitle 2"/>
          <p:cNvSpPr txBox="1">
            <a:spLocks/>
          </p:cNvSpPr>
          <p:nvPr/>
        </p:nvSpPr>
        <p:spPr>
          <a:xfrm>
            <a:off x="380993" y="2946546"/>
            <a:ext cx="177355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>
                <a:solidFill>
                  <a:schemeClr val="accent1">
                    <a:lumMod val="50000"/>
                  </a:schemeClr>
                </a:solidFill>
              </a:rPr>
              <a:t>Relation’s Name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2" name="Subtitle 2"/>
          <p:cNvSpPr txBox="1">
            <a:spLocks/>
          </p:cNvSpPr>
          <p:nvPr/>
        </p:nvSpPr>
        <p:spPr>
          <a:xfrm>
            <a:off x="380991" y="2765367"/>
            <a:ext cx="942981" cy="1779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Type of Relation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3" name="Subtitle 2"/>
          <p:cNvSpPr txBox="1">
            <a:spLocks/>
          </p:cNvSpPr>
          <p:nvPr/>
        </p:nvSpPr>
        <p:spPr>
          <a:xfrm>
            <a:off x="2154550" y="2771138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Status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4" name="Subtitle 2"/>
          <p:cNvSpPr txBox="1">
            <a:spLocks/>
          </p:cNvSpPr>
          <p:nvPr/>
        </p:nvSpPr>
        <p:spPr>
          <a:xfrm>
            <a:off x="2154550" y="2945232"/>
            <a:ext cx="4398648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>
                <a:solidFill>
                  <a:schemeClr val="accent1">
                    <a:lumMod val="50000"/>
                  </a:schemeClr>
                </a:solidFill>
              </a:rPr>
              <a:t>How are things between the character and this relation?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5" name="Subtitle 2"/>
          <p:cNvSpPr txBox="1">
            <a:spLocks/>
          </p:cNvSpPr>
          <p:nvPr/>
        </p:nvSpPr>
        <p:spPr>
          <a:xfrm>
            <a:off x="511488" y="5922792"/>
            <a:ext cx="1263972" cy="213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FRIENDS/SIDEKICKS</a:t>
            </a:r>
            <a:endParaRPr lang="en-US" sz="11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16" name="Subtitle 2"/>
          <p:cNvSpPr txBox="1">
            <a:spLocks/>
          </p:cNvSpPr>
          <p:nvPr/>
        </p:nvSpPr>
        <p:spPr>
          <a:xfrm>
            <a:off x="380991" y="6452841"/>
            <a:ext cx="6172207" cy="4704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Summary of who they are and how they are important to this character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7" name="Subtitle 2"/>
          <p:cNvSpPr txBox="1">
            <a:spLocks/>
          </p:cNvSpPr>
          <p:nvPr/>
        </p:nvSpPr>
        <p:spPr>
          <a:xfrm>
            <a:off x="380989" y="6217600"/>
            <a:ext cx="1630689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Name of Friend 1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8" name="Subtitle 2"/>
          <p:cNvSpPr txBox="1">
            <a:spLocks/>
          </p:cNvSpPr>
          <p:nvPr/>
        </p:nvSpPr>
        <p:spPr>
          <a:xfrm>
            <a:off x="380991" y="7239300"/>
            <a:ext cx="6172207" cy="4704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Summary of who they are and how they are important to this character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9" name="Subtitle 2"/>
          <p:cNvSpPr txBox="1">
            <a:spLocks/>
          </p:cNvSpPr>
          <p:nvPr/>
        </p:nvSpPr>
        <p:spPr>
          <a:xfrm>
            <a:off x="380989" y="7004059"/>
            <a:ext cx="1630689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Name of Friend 2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0" name="Subtitle 2"/>
          <p:cNvSpPr txBox="1">
            <a:spLocks/>
          </p:cNvSpPr>
          <p:nvPr/>
        </p:nvSpPr>
        <p:spPr>
          <a:xfrm>
            <a:off x="380991" y="8025759"/>
            <a:ext cx="6172207" cy="4704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Summary of who they are and how they are important to this character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1" name="Subtitle 2"/>
          <p:cNvSpPr txBox="1">
            <a:spLocks/>
          </p:cNvSpPr>
          <p:nvPr/>
        </p:nvSpPr>
        <p:spPr>
          <a:xfrm>
            <a:off x="380989" y="7790518"/>
            <a:ext cx="1630689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Name of Friend 3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6365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12-Point Star 83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accent1">
                    <a:lumMod val="50000"/>
                  </a:schemeClr>
                </a:solidFill>
              </a:rPr>
              <a:t>8</a:t>
            </a:r>
            <a:endParaRPr lang="en-US" sz="1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1">
                    <a:lumMod val="50000"/>
                  </a:schemeClr>
                </a:solidFill>
              </a:rPr>
              <a:t>Character Outline v1.0 by apheline, 2018</a:t>
            </a:r>
            <a:endParaRPr lang="en-US" sz="9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3" name="Subtitle 2"/>
          <p:cNvSpPr txBox="1">
            <a:spLocks/>
          </p:cNvSpPr>
          <p:nvPr/>
        </p:nvSpPr>
        <p:spPr>
          <a:xfrm>
            <a:off x="380991" y="1329858"/>
            <a:ext cx="942981" cy="1779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Type of Relation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7" name="Subtitle 2"/>
          <p:cNvSpPr txBox="1">
            <a:spLocks/>
          </p:cNvSpPr>
          <p:nvPr/>
        </p:nvSpPr>
        <p:spPr>
          <a:xfrm>
            <a:off x="380991" y="1808735"/>
            <a:ext cx="942981" cy="1779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Type of Relation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8" name="Subtitle 2"/>
          <p:cNvSpPr txBox="1">
            <a:spLocks/>
          </p:cNvSpPr>
          <p:nvPr/>
        </p:nvSpPr>
        <p:spPr>
          <a:xfrm>
            <a:off x="2154550" y="1814506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Status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0" name="Subtitle 2"/>
          <p:cNvSpPr txBox="1">
            <a:spLocks/>
          </p:cNvSpPr>
          <p:nvPr/>
        </p:nvSpPr>
        <p:spPr>
          <a:xfrm>
            <a:off x="511489" y="259782"/>
            <a:ext cx="700092" cy="213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ENEMIES</a:t>
            </a:r>
            <a:endParaRPr lang="en-US" sz="11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01" name="Subtitle 2"/>
          <p:cNvSpPr txBox="1">
            <a:spLocks/>
          </p:cNvSpPr>
          <p:nvPr/>
        </p:nvSpPr>
        <p:spPr>
          <a:xfrm>
            <a:off x="380990" y="790208"/>
            <a:ext cx="6171366" cy="4704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Summary of who they are and how they are important to this character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2" name="Subtitle 2"/>
          <p:cNvSpPr txBox="1">
            <a:spLocks/>
          </p:cNvSpPr>
          <p:nvPr/>
        </p:nvSpPr>
        <p:spPr>
          <a:xfrm>
            <a:off x="380987" y="554967"/>
            <a:ext cx="1226831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Name of Enemy 1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3" name="Subtitle 2"/>
          <p:cNvSpPr txBox="1">
            <a:spLocks/>
          </p:cNvSpPr>
          <p:nvPr/>
        </p:nvSpPr>
        <p:spPr>
          <a:xfrm>
            <a:off x="380992" y="1576290"/>
            <a:ext cx="6171364" cy="4704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Summary of who they are and how they are important to this character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4" name="Subtitle 2"/>
          <p:cNvSpPr txBox="1">
            <a:spLocks/>
          </p:cNvSpPr>
          <p:nvPr/>
        </p:nvSpPr>
        <p:spPr>
          <a:xfrm>
            <a:off x="380989" y="1341049"/>
            <a:ext cx="1226831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Name of Enemy 2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0" name="Subtitle 2"/>
          <p:cNvSpPr txBox="1">
            <a:spLocks/>
          </p:cNvSpPr>
          <p:nvPr/>
        </p:nvSpPr>
        <p:spPr>
          <a:xfrm>
            <a:off x="511486" y="2183287"/>
            <a:ext cx="812484" cy="213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MENTORS</a:t>
            </a:r>
            <a:endParaRPr lang="en-US" sz="11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51" name="Subtitle 2"/>
          <p:cNvSpPr txBox="1">
            <a:spLocks/>
          </p:cNvSpPr>
          <p:nvPr/>
        </p:nvSpPr>
        <p:spPr>
          <a:xfrm>
            <a:off x="380164" y="2712297"/>
            <a:ext cx="6172191" cy="4704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Summary of who they are and how they are important to this character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2" name="Subtitle 2"/>
          <p:cNvSpPr txBox="1">
            <a:spLocks/>
          </p:cNvSpPr>
          <p:nvPr/>
        </p:nvSpPr>
        <p:spPr>
          <a:xfrm>
            <a:off x="380162" y="2477056"/>
            <a:ext cx="1295411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Name of Mentor 1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3" name="Subtitle 2"/>
          <p:cNvSpPr txBox="1">
            <a:spLocks/>
          </p:cNvSpPr>
          <p:nvPr/>
        </p:nvSpPr>
        <p:spPr>
          <a:xfrm>
            <a:off x="380990" y="3498290"/>
            <a:ext cx="6171366" cy="4704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Summary of who they are and how they are important to this character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4" name="Subtitle 2"/>
          <p:cNvSpPr txBox="1">
            <a:spLocks/>
          </p:cNvSpPr>
          <p:nvPr/>
        </p:nvSpPr>
        <p:spPr>
          <a:xfrm>
            <a:off x="380987" y="3264554"/>
            <a:ext cx="1295411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Name of Mentor 2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5" name="Subtitle 2"/>
          <p:cNvSpPr txBox="1">
            <a:spLocks/>
          </p:cNvSpPr>
          <p:nvPr/>
        </p:nvSpPr>
        <p:spPr>
          <a:xfrm>
            <a:off x="510659" y="4041631"/>
            <a:ext cx="1446852" cy="213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OTHER CONNECTIONS</a:t>
            </a:r>
            <a:endParaRPr lang="en-US" sz="11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56" name="Subtitle 2"/>
          <p:cNvSpPr txBox="1">
            <a:spLocks/>
          </p:cNvSpPr>
          <p:nvPr/>
        </p:nvSpPr>
        <p:spPr>
          <a:xfrm>
            <a:off x="380164" y="4510306"/>
            <a:ext cx="177355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Relation’s Name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7" name="Subtitle 2"/>
          <p:cNvSpPr txBox="1">
            <a:spLocks/>
          </p:cNvSpPr>
          <p:nvPr/>
        </p:nvSpPr>
        <p:spPr>
          <a:xfrm>
            <a:off x="380162" y="4329127"/>
            <a:ext cx="942981" cy="1779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Type of Relation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8" name="Subtitle 2"/>
          <p:cNvSpPr txBox="1">
            <a:spLocks/>
          </p:cNvSpPr>
          <p:nvPr/>
        </p:nvSpPr>
        <p:spPr>
          <a:xfrm>
            <a:off x="2153721" y="4334898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Status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9" name="Subtitle 2"/>
          <p:cNvSpPr txBox="1">
            <a:spLocks/>
          </p:cNvSpPr>
          <p:nvPr/>
        </p:nvSpPr>
        <p:spPr>
          <a:xfrm>
            <a:off x="2153721" y="4508992"/>
            <a:ext cx="4398634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How are things between the character and this relation?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0" name="Subtitle 2"/>
          <p:cNvSpPr txBox="1">
            <a:spLocks/>
          </p:cNvSpPr>
          <p:nvPr/>
        </p:nvSpPr>
        <p:spPr>
          <a:xfrm>
            <a:off x="380162" y="4990204"/>
            <a:ext cx="177355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>
                <a:solidFill>
                  <a:schemeClr val="accent1">
                    <a:lumMod val="50000"/>
                  </a:schemeClr>
                </a:solidFill>
              </a:rPr>
              <a:t>Relation’s Name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1" name="Subtitle 2"/>
          <p:cNvSpPr txBox="1">
            <a:spLocks/>
          </p:cNvSpPr>
          <p:nvPr/>
        </p:nvSpPr>
        <p:spPr>
          <a:xfrm>
            <a:off x="380160" y="4809025"/>
            <a:ext cx="942981" cy="1779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Type of Relation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2" name="Subtitle 2"/>
          <p:cNvSpPr txBox="1">
            <a:spLocks/>
          </p:cNvSpPr>
          <p:nvPr/>
        </p:nvSpPr>
        <p:spPr>
          <a:xfrm>
            <a:off x="2153719" y="4814796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Status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3" name="Subtitle 2"/>
          <p:cNvSpPr txBox="1">
            <a:spLocks/>
          </p:cNvSpPr>
          <p:nvPr/>
        </p:nvSpPr>
        <p:spPr>
          <a:xfrm>
            <a:off x="2153719" y="4988890"/>
            <a:ext cx="4398636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>
                <a:solidFill>
                  <a:schemeClr val="accent1">
                    <a:lumMod val="50000"/>
                  </a:schemeClr>
                </a:solidFill>
              </a:rPr>
              <a:t>How are things between the character and this relation?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4" name="Subtitle 2"/>
          <p:cNvSpPr txBox="1">
            <a:spLocks/>
          </p:cNvSpPr>
          <p:nvPr/>
        </p:nvSpPr>
        <p:spPr>
          <a:xfrm>
            <a:off x="380162" y="5469081"/>
            <a:ext cx="177355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>
                <a:solidFill>
                  <a:schemeClr val="accent1">
                    <a:lumMod val="50000"/>
                  </a:schemeClr>
                </a:solidFill>
              </a:rPr>
              <a:t>Relation’s Name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5" name="Subtitle 2"/>
          <p:cNvSpPr txBox="1">
            <a:spLocks/>
          </p:cNvSpPr>
          <p:nvPr/>
        </p:nvSpPr>
        <p:spPr>
          <a:xfrm>
            <a:off x="380160" y="5287902"/>
            <a:ext cx="942981" cy="1779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Type of Relation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6" name="Subtitle 2"/>
          <p:cNvSpPr txBox="1">
            <a:spLocks/>
          </p:cNvSpPr>
          <p:nvPr/>
        </p:nvSpPr>
        <p:spPr>
          <a:xfrm>
            <a:off x="2153719" y="5293673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Status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7" name="Subtitle 2"/>
          <p:cNvSpPr txBox="1">
            <a:spLocks/>
          </p:cNvSpPr>
          <p:nvPr/>
        </p:nvSpPr>
        <p:spPr>
          <a:xfrm>
            <a:off x="2153719" y="5467767"/>
            <a:ext cx="4398636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>
                <a:solidFill>
                  <a:schemeClr val="accent1">
                    <a:lumMod val="50000"/>
                  </a:schemeClr>
                </a:solidFill>
              </a:rPr>
              <a:t>How are things between the character and this relation?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8" name="Subtitle 2"/>
          <p:cNvSpPr txBox="1">
            <a:spLocks/>
          </p:cNvSpPr>
          <p:nvPr/>
        </p:nvSpPr>
        <p:spPr>
          <a:xfrm>
            <a:off x="380162" y="5946836"/>
            <a:ext cx="177355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>
                <a:solidFill>
                  <a:schemeClr val="accent1">
                    <a:lumMod val="50000"/>
                  </a:schemeClr>
                </a:solidFill>
              </a:rPr>
              <a:t>Relation’s Name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9" name="Subtitle 2"/>
          <p:cNvSpPr txBox="1">
            <a:spLocks/>
          </p:cNvSpPr>
          <p:nvPr/>
        </p:nvSpPr>
        <p:spPr>
          <a:xfrm>
            <a:off x="380160" y="5765657"/>
            <a:ext cx="942981" cy="1779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Type of Relation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0" name="Subtitle 2"/>
          <p:cNvSpPr txBox="1">
            <a:spLocks/>
          </p:cNvSpPr>
          <p:nvPr/>
        </p:nvSpPr>
        <p:spPr>
          <a:xfrm>
            <a:off x="2153719" y="5771428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Status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1" name="Subtitle 2"/>
          <p:cNvSpPr txBox="1">
            <a:spLocks/>
          </p:cNvSpPr>
          <p:nvPr/>
        </p:nvSpPr>
        <p:spPr>
          <a:xfrm>
            <a:off x="2153719" y="5945522"/>
            <a:ext cx="4398636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>
                <a:solidFill>
                  <a:schemeClr val="accent1">
                    <a:lumMod val="50000"/>
                  </a:schemeClr>
                </a:solidFill>
              </a:rPr>
              <a:t>How are things between the character and this relation?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2" name="Subtitle 2"/>
          <p:cNvSpPr txBox="1">
            <a:spLocks/>
          </p:cNvSpPr>
          <p:nvPr/>
        </p:nvSpPr>
        <p:spPr>
          <a:xfrm>
            <a:off x="380162" y="6425713"/>
            <a:ext cx="177355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>
                <a:solidFill>
                  <a:schemeClr val="accent1">
                    <a:lumMod val="50000"/>
                  </a:schemeClr>
                </a:solidFill>
              </a:rPr>
              <a:t>Relation’s Name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3" name="Subtitle 2"/>
          <p:cNvSpPr txBox="1">
            <a:spLocks/>
          </p:cNvSpPr>
          <p:nvPr/>
        </p:nvSpPr>
        <p:spPr>
          <a:xfrm>
            <a:off x="380160" y="6244534"/>
            <a:ext cx="942981" cy="1779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Type of Relation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4" name="Subtitle 2"/>
          <p:cNvSpPr txBox="1">
            <a:spLocks/>
          </p:cNvSpPr>
          <p:nvPr/>
        </p:nvSpPr>
        <p:spPr>
          <a:xfrm>
            <a:off x="2153719" y="6250305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Status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5" name="Subtitle 2"/>
          <p:cNvSpPr txBox="1">
            <a:spLocks/>
          </p:cNvSpPr>
          <p:nvPr/>
        </p:nvSpPr>
        <p:spPr>
          <a:xfrm>
            <a:off x="2153719" y="6424399"/>
            <a:ext cx="4398636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>
                <a:solidFill>
                  <a:schemeClr val="accent1">
                    <a:lumMod val="50000"/>
                  </a:schemeClr>
                </a:solidFill>
              </a:rPr>
              <a:t>How are things between the character and this relation?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7" name="Subtitle 2"/>
          <p:cNvSpPr txBox="1">
            <a:spLocks/>
          </p:cNvSpPr>
          <p:nvPr/>
        </p:nvSpPr>
        <p:spPr>
          <a:xfrm>
            <a:off x="380160" y="6914970"/>
            <a:ext cx="177355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>
                <a:solidFill>
                  <a:schemeClr val="accent1">
                    <a:lumMod val="50000"/>
                  </a:schemeClr>
                </a:solidFill>
              </a:rPr>
              <a:t>Relation’s Name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8" name="Subtitle 2"/>
          <p:cNvSpPr txBox="1">
            <a:spLocks/>
          </p:cNvSpPr>
          <p:nvPr/>
        </p:nvSpPr>
        <p:spPr>
          <a:xfrm>
            <a:off x="380158" y="6733791"/>
            <a:ext cx="942981" cy="1779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Type of Relation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9" name="Subtitle 2"/>
          <p:cNvSpPr txBox="1">
            <a:spLocks/>
          </p:cNvSpPr>
          <p:nvPr/>
        </p:nvSpPr>
        <p:spPr>
          <a:xfrm>
            <a:off x="2153717" y="6739562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Status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0" name="Subtitle 2"/>
          <p:cNvSpPr txBox="1">
            <a:spLocks/>
          </p:cNvSpPr>
          <p:nvPr/>
        </p:nvSpPr>
        <p:spPr>
          <a:xfrm>
            <a:off x="2153717" y="6913656"/>
            <a:ext cx="4398638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>
                <a:solidFill>
                  <a:schemeClr val="accent1">
                    <a:lumMod val="50000"/>
                  </a:schemeClr>
                </a:solidFill>
              </a:rPr>
              <a:t>How are things between the character and this relation?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1" name="Subtitle 2"/>
          <p:cNvSpPr txBox="1">
            <a:spLocks/>
          </p:cNvSpPr>
          <p:nvPr/>
        </p:nvSpPr>
        <p:spPr>
          <a:xfrm>
            <a:off x="380160" y="7393847"/>
            <a:ext cx="177355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>
                <a:solidFill>
                  <a:schemeClr val="accent1">
                    <a:lumMod val="50000"/>
                  </a:schemeClr>
                </a:solidFill>
              </a:rPr>
              <a:t>Relation’s Name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2" name="Subtitle 2"/>
          <p:cNvSpPr txBox="1">
            <a:spLocks/>
          </p:cNvSpPr>
          <p:nvPr/>
        </p:nvSpPr>
        <p:spPr>
          <a:xfrm>
            <a:off x="380158" y="7212668"/>
            <a:ext cx="942981" cy="1779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Type of Relation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3" name="Subtitle 2"/>
          <p:cNvSpPr txBox="1">
            <a:spLocks/>
          </p:cNvSpPr>
          <p:nvPr/>
        </p:nvSpPr>
        <p:spPr>
          <a:xfrm>
            <a:off x="2153717" y="7218439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Status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6" name="Subtitle 2"/>
          <p:cNvSpPr txBox="1">
            <a:spLocks/>
          </p:cNvSpPr>
          <p:nvPr/>
        </p:nvSpPr>
        <p:spPr>
          <a:xfrm>
            <a:off x="2153717" y="7392533"/>
            <a:ext cx="4398638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>
                <a:solidFill>
                  <a:schemeClr val="accent1">
                    <a:lumMod val="50000"/>
                  </a:schemeClr>
                </a:solidFill>
              </a:rPr>
              <a:t>How are things between the character and this relation?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0" name="Subtitle 2"/>
          <p:cNvSpPr txBox="1">
            <a:spLocks/>
          </p:cNvSpPr>
          <p:nvPr/>
        </p:nvSpPr>
        <p:spPr>
          <a:xfrm>
            <a:off x="380160" y="7874504"/>
            <a:ext cx="177355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>
                <a:solidFill>
                  <a:schemeClr val="accent1">
                    <a:lumMod val="50000"/>
                  </a:schemeClr>
                </a:solidFill>
              </a:rPr>
              <a:t>Relation’s Name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2" name="Subtitle 2"/>
          <p:cNvSpPr txBox="1">
            <a:spLocks/>
          </p:cNvSpPr>
          <p:nvPr/>
        </p:nvSpPr>
        <p:spPr>
          <a:xfrm>
            <a:off x="380158" y="7693325"/>
            <a:ext cx="942981" cy="1779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Type of Relation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3" name="Subtitle 2"/>
          <p:cNvSpPr txBox="1">
            <a:spLocks/>
          </p:cNvSpPr>
          <p:nvPr/>
        </p:nvSpPr>
        <p:spPr>
          <a:xfrm>
            <a:off x="2153717" y="7699096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Status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4" name="Subtitle 2"/>
          <p:cNvSpPr txBox="1">
            <a:spLocks/>
          </p:cNvSpPr>
          <p:nvPr/>
        </p:nvSpPr>
        <p:spPr>
          <a:xfrm>
            <a:off x="2153717" y="7873190"/>
            <a:ext cx="4398638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>
                <a:solidFill>
                  <a:schemeClr val="accent1">
                    <a:lumMod val="50000"/>
                  </a:schemeClr>
                </a:solidFill>
              </a:rPr>
              <a:t>How are things between the character and this relation?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2" name="Subtitle 2"/>
          <p:cNvSpPr txBox="1">
            <a:spLocks/>
          </p:cNvSpPr>
          <p:nvPr/>
        </p:nvSpPr>
        <p:spPr>
          <a:xfrm>
            <a:off x="380160" y="8357302"/>
            <a:ext cx="177355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>
                <a:solidFill>
                  <a:schemeClr val="accent1">
                    <a:lumMod val="50000"/>
                  </a:schemeClr>
                </a:solidFill>
              </a:rPr>
              <a:t>Relation’s Name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4" name="Subtitle 2"/>
          <p:cNvSpPr txBox="1">
            <a:spLocks/>
          </p:cNvSpPr>
          <p:nvPr/>
        </p:nvSpPr>
        <p:spPr>
          <a:xfrm>
            <a:off x="380158" y="8176123"/>
            <a:ext cx="942981" cy="1779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Type of Relation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5" name="Subtitle 2"/>
          <p:cNvSpPr txBox="1">
            <a:spLocks/>
          </p:cNvSpPr>
          <p:nvPr/>
        </p:nvSpPr>
        <p:spPr>
          <a:xfrm>
            <a:off x="2153717" y="8181894"/>
            <a:ext cx="781050" cy="175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Status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5" name="Subtitle 2"/>
          <p:cNvSpPr txBox="1">
            <a:spLocks/>
          </p:cNvSpPr>
          <p:nvPr/>
        </p:nvSpPr>
        <p:spPr>
          <a:xfrm>
            <a:off x="2153717" y="8355988"/>
            <a:ext cx="4398638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>
                <a:solidFill>
                  <a:schemeClr val="accent1">
                    <a:lumMod val="50000"/>
                  </a:schemeClr>
                </a:solidFill>
              </a:rPr>
              <a:t>How are things between the character and this relation?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0641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66698" y="237622"/>
            <a:ext cx="6391275" cy="2481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BACKGROUND</a:t>
            </a:r>
            <a:endParaRPr lang="en-US" sz="14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9" name="Subtitle 2"/>
          <p:cNvSpPr txBox="1">
            <a:spLocks/>
          </p:cNvSpPr>
          <p:nvPr/>
        </p:nvSpPr>
        <p:spPr>
          <a:xfrm>
            <a:off x="380998" y="1159451"/>
            <a:ext cx="971552" cy="38488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Astrological Information: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0" name="Subtitle 2"/>
          <p:cNvSpPr txBox="1">
            <a:spLocks/>
          </p:cNvSpPr>
          <p:nvPr/>
        </p:nvSpPr>
        <p:spPr>
          <a:xfrm>
            <a:off x="1352550" y="1159452"/>
            <a:ext cx="5200645" cy="3848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Was this character born under a certain sign?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1" name="Subtitle 2"/>
          <p:cNvSpPr txBox="1">
            <a:spLocks/>
          </p:cNvSpPr>
          <p:nvPr/>
        </p:nvSpPr>
        <p:spPr>
          <a:xfrm>
            <a:off x="517205" y="4629665"/>
            <a:ext cx="1014415" cy="213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ADOLESCENCE</a:t>
            </a:r>
            <a:endParaRPr lang="en-US" sz="11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80995" y="4914900"/>
            <a:ext cx="6172200" cy="37807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Families (or lack thereof) define us and shape who we </a:t>
            </a:r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are.</a:t>
            </a:r>
          </a:p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What </a:t>
            </a:r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experiences shaped this character at a young </a:t>
            </a:r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age?</a:t>
            </a:r>
          </a:p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What </a:t>
            </a:r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was this character's education like? Were they raised on the street?  Were they taught by a private tutor?  Did they attend a school?</a:t>
            </a:r>
          </a:p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What friends did your character have?</a:t>
            </a:r>
          </a:p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Did your character stay in one place or move around?</a:t>
            </a:r>
          </a:p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What was the best part of this character's adolescence?  The worst?</a:t>
            </a:r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1">
                    <a:lumMod val="50000"/>
                  </a:schemeClr>
                </a:solidFill>
              </a:rPr>
              <a:t>Character Outline v1.0 by apheline, 2018</a:t>
            </a:r>
            <a:endParaRPr lang="en-US" sz="9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5" name="Subtitle 2"/>
          <p:cNvSpPr txBox="1">
            <a:spLocks/>
          </p:cNvSpPr>
          <p:nvPr/>
        </p:nvSpPr>
        <p:spPr>
          <a:xfrm>
            <a:off x="517205" y="572692"/>
            <a:ext cx="1715455" cy="213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CIRCUMSTANCES OF BIRTH</a:t>
            </a:r>
            <a:endParaRPr lang="en-US" sz="11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36" name="Subtitle 2"/>
          <p:cNvSpPr txBox="1">
            <a:spLocks/>
          </p:cNvSpPr>
          <p:nvPr/>
        </p:nvSpPr>
        <p:spPr>
          <a:xfrm>
            <a:off x="380994" y="853522"/>
            <a:ext cx="83820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Birthdate: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7" name="Subtitle 2"/>
          <p:cNvSpPr txBox="1">
            <a:spLocks/>
          </p:cNvSpPr>
          <p:nvPr/>
        </p:nvSpPr>
        <p:spPr>
          <a:xfrm>
            <a:off x="1219197" y="853520"/>
            <a:ext cx="1089664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8" name="Subtitle 2"/>
          <p:cNvSpPr txBox="1">
            <a:spLocks/>
          </p:cNvSpPr>
          <p:nvPr/>
        </p:nvSpPr>
        <p:spPr>
          <a:xfrm>
            <a:off x="2426951" y="853520"/>
            <a:ext cx="83820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Birth Time: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9" name="Subtitle 2"/>
          <p:cNvSpPr txBox="1">
            <a:spLocks/>
          </p:cNvSpPr>
          <p:nvPr/>
        </p:nvSpPr>
        <p:spPr>
          <a:xfrm>
            <a:off x="3265153" y="853520"/>
            <a:ext cx="821068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0" name="Subtitle 2"/>
          <p:cNvSpPr txBox="1">
            <a:spLocks/>
          </p:cNvSpPr>
          <p:nvPr/>
        </p:nvSpPr>
        <p:spPr>
          <a:xfrm>
            <a:off x="4200516" y="853520"/>
            <a:ext cx="851544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Birth Place: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1" name="Subtitle 2"/>
          <p:cNvSpPr txBox="1">
            <a:spLocks/>
          </p:cNvSpPr>
          <p:nvPr/>
        </p:nvSpPr>
        <p:spPr>
          <a:xfrm>
            <a:off x="5052060" y="853520"/>
            <a:ext cx="1501131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2" name="Subtitle 2"/>
          <p:cNvSpPr txBox="1">
            <a:spLocks/>
          </p:cNvSpPr>
          <p:nvPr/>
        </p:nvSpPr>
        <p:spPr>
          <a:xfrm>
            <a:off x="517205" y="1631461"/>
            <a:ext cx="930592" cy="213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CHILDHOOD</a:t>
            </a:r>
            <a:endParaRPr lang="en-US" sz="11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80993" y="1927335"/>
            <a:ext cx="6172197" cy="26210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Where was your character born?  </a:t>
            </a:r>
          </a:p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How did their earliest years shape who they became?</a:t>
            </a:r>
          </a:p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Describe your character’s family, childhood and circumstances.  What structure did the family provide or not provide?</a:t>
            </a:r>
          </a:p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What major childhood influences, traumas, events, and emotional wounds have shaped your character?</a:t>
            </a:r>
          </a:p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Who was the most significant person in his/her childhood?</a:t>
            </a:r>
          </a:p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What was the best part of this character's childhood?  The worst?</a:t>
            </a:r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12-Point Star 17"/>
          <p:cNvSpPr/>
          <p:nvPr/>
        </p:nvSpPr>
        <p:spPr>
          <a:xfrm>
            <a:off x="6355080" y="8777002"/>
            <a:ext cx="304798" cy="304800"/>
          </a:xfrm>
          <a:prstGeom prst="star12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accent1">
                    <a:lumMod val="50000"/>
                  </a:schemeClr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289576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66698" y="237622"/>
            <a:ext cx="6391275" cy="2481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BACKGROUND</a:t>
            </a:r>
            <a:endParaRPr lang="en-US" sz="14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1" name="Subtitle 2"/>
          <p:cNvSpPr txBox="1">
            <a:spLocks/>
          </p:cNvSpPr>
          <p:nvPr/>
        </p:nvSpPr>
        <p:spPr>
          <a:xfrm>
            <a:off x="517205" y="4411028"/>
            <a:ext cx="1014415" cy="213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ADULTHOOD</a:t>
            </a:r>
            <a:endParaRPr lang="en-US" sz="11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80995" y="4705392"/>
            <a:ext cx="6172200" cy="399028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What place has this character found in the world?</a:t>
            </a:r>
          </a:p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Have they adapted to adulthood well or do they long for the simplicity of youth?</a:t>
            </a:r>
          </a:p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What regrets does this character have?</a:t>
            </a:r>
          </a:p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What have they achieved?  What goals still remain for them?</a:t>
            </a:r>
          </a:p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How have this character's relationships changed as they reached adulthood?</a:t>
            </a:r>
          </a:p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What experiences does your character feel good or bad about?</a:t>
            </a:r>
          </a:p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What is the most embarrassing thing that has happened to this character?</a:t>
            </a:r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4" name="12-Point Star 83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accent1">
                    <a:lumMod val="50000"/>
                  </a:schemeClr>
                </a:solidFill>
              </a:rPr>
              <a:t>10</a:t>
            </a:r>
            <a:endParaRPr lang="en-US" sz="1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1">
                    <a:lumMod val="50000"/>
                  </a:schemeClr>
                </a:solidFill>
              </a:rPr>
              <a:t>Character Outline v1.0 by apheline, 2018</a:t>
            </a:r>
            <a:endParaRPr lang="en-US" sz="9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5" name="Subtitle 2"/>
          <p:cNvSpPr txBox="1">
            <a:spLocks/>
          </p:cNvSpPr>
          <p:nvPr/>
        </p:nvSpPr>
        <p:spPr>
          <a:xfrm>
            <a:off x="517205" y="572692"/>
            <a:ext cx="1357315" cy="213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YOUNG ADULTHOOD</a:t>
            </a:r>
            <a:endParaRPr lang="en-US" sz="11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80993" y="867057"/>
            <a:ext cx="6172197" cy="34626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wrap="square" rtlCol="0">
            <a:normAutofit/>
          </a:bodyPr>
          <a:lstStyle/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What events from young adulthood still influence this character today?</a:t>
            </a:r>
          </a:p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Did your character have any relationships?</a:t>
            </a:r>
          </a:p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Did this character have trouble transitioning into adulthood or did they excel at it?</a:t>
            </a:r>
          </a:p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What challenges did this character face?</a:t>
            </a:r>
          </a:p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What social groups was this character drawn to?  Which groups did they grow to dislike?</a:t>
            </a:r>
          </a:p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What skills did this character develop as they grew?</a:t>
            </a:r>
          </a:p>
          <a:p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What was the best part of this character's young adulthood?  The worst?</a:t>
            </a:r>
            <a:endParaRPr lang="en-US" sz="11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89624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66698" y="237622"/>
            <a:ext cx="6391275" cy="2481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ABILITES</a:t>
            </a:r>
            <a:endParaRPr lang="en-US" sz="14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5" name="Subtitle 2"/>
          <p:cNvSpPr txBox="1">
            <a:spLocks/>
          </p:cNvSpPr>
          <p:nvPr/>
        </p:nvSpPr>
        <p:spPr>
          <a:xfrm>
            <a:off x="380995" y="3666459"/>
            <a:ext cx="942980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Citizenship: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6" name="Subtitle 2"/>
          <p:cNvSpPr txBox="1">
            <a:spLocks/>
          </p:cNvSpPr>
          <p:nvPr/>
        </p:nvSpPr>
        <p:spPr>
          <a:xfrm>
            <a:off x="1323975" y="3666457"/>
            <a:ext cx="5229219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What country does this character come from? Where do they live now?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8" name="Subtitle 2"/>
          <p:cNvSpPr txBox="1">
            <a:spLocks/>
          </p:cNvSpPr>
          <p:nvPr/>
        </p:nvSpPr>
        <p:spPr>
          <a:xfrm>
            <a:off x="380990" y="4591650"/>
            <a:ext cx="942985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Obligations: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9" name="Subtitle 2"/>
          <p:cNvSpPr txBox="1">
            <a:spLocks/>
          </p:cNvSpPr>
          <p:nvPr/>
        </p:nvSpPr>
        <p:spPr>
          <a:xfrm>
            <a:off x="1323976" y="4591652"/>
            <a:ext cx="5229212" cy="2320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Does this character have any verbal or signed agreements or contracts with anyone?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1">
                    <a:lumMod val="50000"/>
                  </a:schemeClr>
                </a:solidFill>
              </a:rPr>
              <a:t>Character Outline v1.0 by apheline, 2018</a:t>
            </a:r>
            <a:endParaRPr lang="en-US" sz="9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6" name="Subtitle 2"/>
          <p:cNvSpPr txBox="1">
            <a:spLocks/>
          </p:cNvSpPr>
          <p:nvPr/>
        </p:nvSpPr>
        <p:spPr>
          <a:xfrm>
            <a:off x="380989" y="1624631"/>
            <a:ext cx="750810" cy="5728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Hobbies: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7" name="Subtitle 2"/>
          <p:cNvSpPr txBox="1">
            <a:spLocks/>
          </p:cNvSpPr>
          <p:nvPr/>
        </p:nvSpPr>
        <p:spPr>
          <a:xfrm>
            <a:off x="1131799" y="1624631"/>
            <a:ext cx="5421388" cy="5728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What do they enjoy doing?</a:t>
            </a:r>
          </a:p>
        </p:txBody>
      </p:sp>
      <p:sp>
        <p:nvSpPr>
          <p:cNvPr id="35" name="Subtitle 2"/>
          <p:cNvSpPr txBox="1">
            <a:spLocks/>
          </p:cNvSpPr>
          <p:nvPr/>
        </p:nvSpPr>
        <p:spPr>
          <a:xfrm>
            <a:off x="380989" y="578916"/>
            <a:ext cx="601990" cy="4402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Skills: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6" name="Subtitle 2"/>
          <p:cNvSpPr txBox="1">
            <a:spLocks/>
          </p:cNvSpPr>
          <p:nvPr/>
        </p:nvSpPr>
        <p:spPr>
          <a:xfrm>
            <a:off x="982979" y="578917"/>
            <a:ext cx="5570207" cy="4402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What have they trained to do?</a:t>
            </a:r>
          </a:p>
        </p:txBody>
      </p:sp>
      <p:sp>
        <p:nvSpPr>
          <p:cNvPr id="37" name="Subtitle 2"/>
          <p:cNvSpPr txBox="1">
            <a:spLocks/>
          </p:cNvSpPr>
          <p:nvPr/>
        </p:nvSpPr>
        <p:spPr>
          <a:xfrm>
            <a:off x="380989" y="1099791"/>
            <a:ext cx="750810" cy="4402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Talents: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8" name="Subtitle 2"/>
          <p:cNvSpPr txBox="1">
            <a:spLocks/>
          </p:cNvSpPr>
          <p:nvPr/>
        </p:nvSpPr>
        <p:spPr>
          <a:xfrm>
            <a:off x="1131799" y="1099792"/>
            <a:ext cx="5421387" cy="4402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What do they just have a knack for?</a:t>
            </a:r>
          </a:p>
        </p:txBody>
      </p:sp>
      <p:sp>
        <p:nvSpPr>
          <p:cNvPr id="39" name="Subtitle 2"/>
          <p:cNvSpPr txBox="1">
            <a:spLocks/>
          </p:cNvSpPr>
          <p:nvPr/>
        </p:nvSpPr>
        <p:spPr>
          <a:xfrm>
            <a:off x="380989" y="2281417"/>
            <a:ext cx="847736" cy="4402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Languages: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0" name="Subtitle 2"/>
          <p:cNvSpPr txBox="1">
            <a:spLocks/>
          </p:cNvSpPr>
          <p:nvPr/>
        </p:nvSpPr>
        <p:spPr>
          <a:xfrm>
            <a:off x="1228725" y="2281418"/>
            <a:ext cx="5324461" cy="4402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What languages can they speak?  Read?  Write?</a:t>
            </a:r>
          </a:p>
        </p:txBody>
      </p:sp>
      <p:sp>
        <p:nvSpPr>
          <p:cNvPr id="41" name="Subtitle 2"/>
          <p:cNvSpPr txBox="1">
            <a:spLocks/>
          </p:cNvSpPr>
          <p:nvPr/>
        </p:nvSpPr>
        <p:spPr>
          <a:xfrm>
            <a:off x="380989" y="2806289"/>
            <a:ext cx="847736" cy="4402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Special Abilities: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2" name="Subtitle 2"/>
          <p:cNvSpPr txBox="1">
            <a:spLocks/>
          </p:cNvSpPr>
          <p:nvPr/>
        </p:nvSpPr>
        <p:spPr>
          <a:xfrm>
            <a:off x="1228725" y="2806290"/>
            <a:ext cx="5324461" cy="4402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Does this character have any special powers, traits, etc.?</a:t>
            </a:r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266698" y="3333656"/>
            <a:ext cx="6391275" cy="2481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SOCIAL &amp; ECONOMIC INFORMATION</a:t>
            </a:r>
            <a:endParaRPr lang="en-US" sz="14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4" name="Subtitle 2"/>
          <p:cNvSpPr txBox="1">
            <a:spLocks/>
          </p:cNvSpPr>
          <p:nvPr/>
        </p:nvSpPr>
        <p:spPr>
          <a:xfrm>
            <a:off x="380994" y="3975697"/>
            <a:ext cx="1143006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Title(s)/Rank(s):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5" name="Subtitle 2"/>
          <p:cNvSpPr txBox="1">
            <a:spLocks/>
          </p:cNvSpPr>
          <p:nvPr/>
        </p:nvSpPr>
        <p:spPr>
          <a:xfrm>
            <a:off x="1524000" y="3975695"/>
            <a:ext cx="5029193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Does this character have any titles or ranks bestowed upon them?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6" name="Subtitle 2"/>
          <p:cNvSpPr txBox="1">
            <a:spLocks/>
          </p:cNvSpPr>
          <p:nvPr/>
        </p:nvSpPr>
        <p:spPr>
          <a:xfrm>
            <a:off x="380994" y="4290241"/>
            <a:ext cx="106680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Social Status: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7" name="Subtitle 2"/>
          <p:cNvSpPr txBox="1">
            <a:spLocks/>
          </p:cNvSpPr>
          <p:nvPr/>
        </p:nvSpPr>
        <p:spPr>
          <a:xfrm>
            <a:off x="1447796" y="4290239"/>
            <a:ext cx="510539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Up-standing citizen, fugitive, criminal, outlaw, exile, untouchable, etc.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2" name="Subtitle 2"/>
          <p:cNvSpPr txBox="1">
            <a:spLocks/>
          </p:cNvSpPr>
          <p:nvPr/>
        </p:nvSpPr>
        <p:spPr>
          <a:xfrm>
            <a:off x="380989" y="4890917"/>
            <a:ext cx="1143011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Legal Concerns: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3" name="Subtitle 2"/>
          <p:cNvSpPr txBox="1">
            <a:spLocks/>
          </p:cNvSpPr>
          <p:nvPr/>
        </p:nvSpPr>
        <p:spPr>
          <a:xfrm>
            <a:off x="1524000" y="4890919"/>
            <a:ext cx="5029188" cy="2320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Does this character have any current or historical legal problems that affect them?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4" name="Subtitle 2"/>
          <p:cNvSpPr txBox="1">
            <a:spLocks/>
          </p:cNvSpPr>
          <p:nvPr/>
        </p:nvSpPr>
        <p:spPr>
          <a:xfrm>
            <a:off x="380988" y="5187051"/>
            <a:ext cx="1066807" cy="4402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Occupation(s):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7" name="Subtitle 2"/>
          <p:cNvSpPr txBox="1">
            <a:spLocks/>
          </p:cNvSpPr>
          <p:nvPr/>
        </p:nvSpPr>
        <p:spPr>
          <a:xfrm>
            <a:off x="1447796" y="5187052"/>
            <a:ext cx="5105390" cy="4402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What job(s) does this character do? What jobs did they do in the past?</a:t>
            </a:r>
          </a:p>
        </p:txBody>
      </p:sp>
      <p:sp>
        <p:nvSpPr>
          <p:cNvPr id="58" name="Subtitle 2"/>
          <p:cNvSpPr txBox="1">
            <a:spLocks/>
          </p:cNvSpPr>
          <p:nvPr/>
        </p:nvSpPr>
        <p:spPr>
          <a:xfrm>
            <a:off x="380988" y="5691766"/>
            <a:ext cx="847737" cy="4402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Education: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9" name="Subtitle 2"/>
          <p:cNvSpPr txBox="1">
            <a:spLocks/>
          </p:cNvSpPr>
          <p:nvPr/>
        </p:nvSpPr>
        <p:spPr>
          <a:xfrm>
            <a:off x="1228725" y="5691767"/>
            <a:ext cx="5324461" cy="4402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How was this character educated? What have they studied?  Where?</a:t>
            </a:r>
          </a:p>
        </p:txBody>
      </p:sp>
      <p:sp>
        <p:nvSpPr>
          <p:cNvPr id="62" name="Subtitle 2"/>
          <p:cNvSpPr txBox="1">
            <a:spLocks/>
          </p:cNvSpPr>
          <p:nvPr/>
        </p:nvSpPr>
        <p:spPr>
          <a:xfrm>
            <a:off x="380992" y="6204420"/>
            <a:ext cx="114300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Economic Class: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3" name="Subtitle 2"/>
          <p:cNvSpPr txBox="1">
            <a:spLocks/>
          </p:cNvSpPr>
          <p:nvPr/>
        </p:nvSpPr>
        <p:spPr>
          <a:xfrm>
            <a:off x="1524000" y="6204418"/>
            <a:ext cx="502919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Upper class, middle class, lower class, part of a caste system, etc.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4" name="Subtitle 2"/>
          <p:cNvSpPr txBox="1">
            <a:spLocks/>
          </p:cNvSpPr>
          <p:nvPr/>
        </p:nvSpPr>
        <p:spPr>
          <a:xfrm>
            <a:off x="380986" y="6796602"/>
            <a:ext cx="106680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Residence(s):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5" name="Subtitle 2"/>
          <p:cNvSpPr txBox="1">
            <a:spLocks/>
          </p:cNvSpPr>
          <p:nvPr/>
        </p:nvSpPr>
        <p:spPr>
          <a:xfrm>
            <a:off x="1447793" y="6796600"/>
            <a:ext cx="5105393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Where does this character live?  How many homes do they have?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6" name="Subtitle 2"/>
          <p:cNvSpPr txBox="1">
            <a:spLocks/>
          </p:cNvSpPr>
          <p:nvPr/>
        </p:nvSpPr>
        <p:spPr>
          <a:xfrm>
            <a:off x="380988" y="6496537"/>
            <a:ext cx="67628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Income: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7" name="Subtitle 2"/>
          <p:cNvSpPr txBox="1">
            <a:spLocks/>
          </p:cNvSpPr>
          <p:nvPr/>
        </p:nvSpPr>
        <p:spPr>
          <a:xfrm>
            <a:off x="1057275" y="6496535"/>
            <a:ext cx="1685925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How much do they make?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8" name="Subtitle 2"/>
          <p:cNvSpPr txBox="1">
            <a:spLocks/>
          </p:cNvSpPr>
          <p:nvPr/>
        </p:nvSpPr>
        <p:spPr>
          <a:xfrm>
            <a:off x="2828913" y="6496537"/>
            <a:ext cx="109538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Transportation: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9" name="Subtitle 2"/>
          <p:cNvSpPr txBox="1">
            <a:spLocks/>
          </p:cNvSpPr>
          <p:nvPr/>
        </p:nvSpPr>
        <p:spPr>
          <a:xfrm>
            <a:off x="3924300" y="6496535"/>
            <a:ext cx="2628886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How does the character get around?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0" name="Subtitle 2"/>
          <p:cNvSpPr txBox="1">
            <a:spLocks/>
          </p:cNvSpPr>
          <p:nvPr/>
        </p:nvSpPr>
        <p:spPr>
          <a:xfrm>
            <a:off x="380987" y="7091925"/>
            <a:ext cx="1514488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Religious Affiliation(s):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3" name="Subtitle 2"/>
          <p:cNvSpPr txBox="1">
            <a:spLocks/>
          </p:cNvSpPr>
          <p:nvPr/>
        </p:nvSpPr>
        <p:spPr>
          <a:xfrm>
            <a:off x="1895476" y="7091923"/>
            <a:ext cx="4657710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Does this character prescribe to any religion?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4" name="Subtitle 2"/>
          <p:cNvSpPr txBox="1">
            <a:spLocks/>
          </p:cNvSpPr>
          <p:nvPr/>
        </p:nvSpPr>
        <p:spPr>
          <a:xfrm>
            <a:off x="380988" y="7385594"/>
            <a:ext cx="942987" cy="4402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Other Affiliations: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5" name="Subtitle 2"/>
          <p:cNvSpPr txBox="1">
            <a:spLocks/>
          </p:cNvSpPr>
          <p:nvPr/>
        </p:nvSpPr>
        <p:spPr>
          <a:xfrm>
            <a:off x="1323975" y="7385595"/>
            <a:ext cx="5229211" cy="4402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Is this character a member of any organizations, societies, factions, guilds, etc.?</a:t>
            </a:r>
          </a:p>
        </p:txBody>
      </p:sp>
      <p:sp>
        <p:nvSpPr>
          <p:cNvPr id="76" name="Subtitle 2"/>
          <p:cNvSpPr txBox="1">
            <a:spLocks/>
          </p:cNvSpPr>
          <p:nvPr/>
        </p:nvSpPr>
        <p:spPr>
          <a:xfrm>
            <a:off x="380988" y="7898467"/>
            <a:ext cx="942987" cy="7972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Social Roles: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7" name="Subtitle 2"/>
          <p:cNvSpPr txBox="1">
            <a:spLocks/>
          </p:cNvSpPr>
          <p:nvPr/>
        </p:nvSpPr>
        <p:spPr>
          <a:xfrm>
            <a:off x="1323975" y="7898467"/>
            <a:ext cx="5229211" cy="7972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What types of social roles does this character fill?</a:t>
            </a:r>
          </a:p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Some Examples: father/mother/parent, son/daughter/child, husband/wife/spouse, friend, brother/sister/sibling, student teacher, business owner, artist, partner, lover, etc.</a:t>
            </a:r>
          </a:p>
        </p:txBody>
      </p:sp>
      <p:sp>
        <p:nvSpPr>
          <p:cNvPr id="48" name="12-Point Star 47"/>
          <p:cNvSpPr/>
          <p:nvPr/>
        </p:nvSpPr>
        <p:spPr>
          <a:xfrm>
            <a:off x="6355080" y="8777002"/>
            <a:ext cx="304798" cy="304800"/>
          </a:xfrm>
          <a:prstGeom prst="star12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accent1">
                    <a:lumMod val="50000"/>
                  </a:schemeClr>
                </a:solidFill>
              </a:rPr>
              <a:t>11</a:t>
            </a:r>
            <a:endParaRPr lang="en-US" sz="10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1632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66698" y="237622"/>
            <a:ext cx="6391275" cy="2481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</a:rPr>
              <a:t>BELONGINGS</a:t>
            </a:r>
            <a:endParaRPr lang="en-US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1">
                    <a:lumMod val="50000"/>
                  </a:schemeClr>
                </a:solidFill>
              </a:rPr>
              <a:t>Character Outline v1.0 by apheline, 2018</a:t>
            </a:r>
            <a:endParaRPr lang="en-US" sz="9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6" name="Subtitle 2"/>
          <p:cNvSpPr txBox="1">
            <a:spLocks/>
          </p:cNvSpPr>
          <p:nvPr/>
        </p:nvSpPr>
        <p:spPr>
          <a:xfrm>
            <a:off x="517204" y="557527"/>
            <a:ext cx="806767" cy="1904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CLOTHING</a:t>
            </a:r>
            <a:endParaRPr lang="en-US" sz="11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87" name="Subtitle 2"/>
          <p:cNvSpPr txBox="1">
            <a:spLocks/>
          </p:cNvSpPr>
          <p:nvPr/>
        </p:nvSpPr>
        <p:spPr>
          <a:xfrm>
            <a:off x="380995" y="1031139"/>
            <a:ext cx="177355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Hat, helmet, etc.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8" name="Subtitle 2"/>
          <p:cNvSpPr txBox="1">
            <a:spLocks/>
          </p:cNvSpPr>
          <p:nvPr/>
        </p:nvSpPr>
        <p:spPr>
          <a:xfrm>
            <a:off x="380994" y="849960"/>
            <a:ext cx="714382" cy="1811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Head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0" name="12-Point Star 39"/>
          <p:cNvSpPr/>
          <p:nvPr/>
        </p:nvSpPr>
        <p:spPr>
          <a:xfrm>
            <a:off x="6355080" y="8777002"/>
            <a:ext cx="304798" cy="304800"/>
          </a:xfrm>
          <a:prstGeom prst="star12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accent1">
                    <a:lumMod val="50000"/>
                  </a:schemeClr>
                </a:solidFill>
              </a:rPr>
              <a:t>12</a:t>
            </a:r>
            <a:endParaRPr lang="en-US" sz="10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944" y="1385888"/>
            <a:ext cx="3186112" cy="6372224"/>
          </a:xfrm>
          <a:prstGeom prst="rect">
            <a:avLst/>
          </a:prstGeom>
        </p:spPr>
      </p:pic>
      <p:sp>
        <p:nvSpPr>
          <p:cNvPr id="42" name="Subtitle 2"/>
          <p:cNvSpPr txBox="1">
            <a:spLocks/>
          </p:cNvSpPr>
          <p:nvPr/>
        </p:nvSpPr>
        <p:spPr>
          <a:xfrm>
            <a:off x="380994" y="1663123"/>
            <a:ext cx="177355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Necklace, tie, etc.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3" name="Subtitle 2"/>
          <p:cNvSpPr txBox="1">
            <a:spLocks/>
          </p:cNvSpPr>
          <p:nvPr/>
        </p:nvSpPr>
        <p:spPr>
          <a:xfrm>
            <a:off x="380993" y="1481944"/>
            <a:ext cx="714382" cy="1811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Neck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4" name="Subtitle 2"/>
          <p:cNvSpPr txBox="1">
            <a:spLocks/>
          </p:cNvSpPr>
          <p:nvPr/>
        </p:nvSpPr>
        <p:spPr>
          <a:xfrm>
            <a:off x="380993" y="2298556"/>
            <a:ext cx="177355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Backpack, quiver, etc.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5" name="Subtitle 2"/>
          <p:cNvSpPr txBox="1">
            <a:spLocks/>
          </p:cNvSpPr>
          <p:nvPr/>
        </p:nvSpPr>
        <p:spPr>
          <a:xfrm>
            <a:off x="380992" y="2117377"/>
            <a:ext cx="714382" cy="1811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Back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6" name="Subtitle 2"/>
          <p:cNvSpPr txBox="1">
            <a:spLocks/>
          </p:cNvSpPr>
          <p:nvPr/>
        </p:nvSpPr>
        <p:spPr>
          <a:xfrm>
            <a:off x="380992" y="3619979"/>
            <a:ext cx="177355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Belt, sash, etc.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7" name="Subtitle 2"/>
          <p:cNvSpPr txBox="1">
            <a:spLocks/>
          </p:cNvSpPr>
          <p:nvPr/>
        </p:nvSpPr>
        <p:spPr>
          <a:xfrm>
            <a:off x="380991" y="3438800"/>
            <a:ext cx="714382" cy="1811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Waist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0" name="Subtitle 2"/>
          <p:cNvSpPr txBox="1">
            <a:spLocks/>
          </p:cNvSpPr>
          <p:nvPr/>
        </p:nvSpPr>
        <p:spPr>
          <a:xfrm>
            <a:off x="380992" y="5395656"/>
            <a:ext cx="177355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Rings, gloves, etc.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1" name="Subtitle 2"/>
          <p:cNvSpPr txBox="1">
            <a:spLocks/>
          </p:cNvSpPr>
          <p:nvPr/>
        </p:nvSpPr>
        <p:spPr>
          <a:xfrm>
            <a:off x="380991" y="5214477"/>
            <a:ext cx="714382" cy="1811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Right Hand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2" name="Subtitle 2"/>
          <p:cNvSpPr txBox="1">
            <a:spLocks/>
          </p:cNvSpPr>
          <p:nvPr/>
        </p:nvSpPr>
        <p:spPr>
          <a:xfrm>
            <a:off x="380991" y="6027640"/>
            <a:ext cx="177355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Trousers, skirt, etc.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3" name="Subtitle 2"/>
          <p:cNvSpPr txBox="1">
            <a:spLocks/>
          </p:cNvSpPr>
          <p:nvPr/>
        </p:nvSpPr>
        <p:spPr>
          <a:xfrm>
            <a:off x="380990" y="5846461"/>
            <a:ext cx="714382" cy="1811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Legs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4" name="Subtitle 2"/>
          <p:cNvSpPr txBox="1">
            <a:spLocks/>
          </p:cNvSpPr>
          <p:nvPr/>
        </p:nvSpPr>
        <p:spPr>
          <a:xfrm>
            <a:off x="4638666" y="1031139"/>
            <a:ext cx="177355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Glasses, goggles, etc.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5" name="Subtitle 2"/>
          <p:cNvSpPr txBox="1">
            <a:spLocks/>
          </p:cNvSpPr>
          <p:nvPr/>
        </p:nvSpPr>
        <p:spPr>
          <a:xfrm>
            <a:off x="5697841" y="845242"/>
            <a:ext cx="714382" cy="1811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Eyes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6" name="Subtitle 2"/>
          <p:cNvSpPr txBox="1">
            <a:spLocks/>
          </p:cNvSpPr>
          <p:nvPr/>
        </p:nvSpPr>
        <p:spPr>
          <a:xfrm>
            <a:off x="4638666" y="2298556"/>
            <a:ext cx="177355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Cape, </a:t>
            </a:r>
            <a:r>
              <a:rPr lang="en-US" sz="1100" dirty="0" err="1" smtClean="0">
                <a:solidFill>
                  <a:schemeClr val="accent1">
                    <a:lumMod val="50000"/>
                  </a:schemeClr>
                </a:solidFill>
              </a:rPr>
              <a:t>pauldron</a:t>
            </a:r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, etc.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7" name="Subtitle 2"/>
          <p:cNvSpPr txBox="1">
            <a:spLocks/>
          </p:cNvSpPr>
          <p:nvPr/>
        </p:nvSpPr>
        <p:spPr>
          <a:xfrm>
            <a:off x="5697841" y="2112659"/>
            <a:ext cx="714382" cy="1811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Shoulders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8" name="Subtitle 2"/>
          <p:cNvSpPr txBox="1">
            <a:spLocks/>
          </p:cNvSpPr>
          <p:nvPr/>
        </p:nvSpPr>
        <p:spPr>
          <a:xfrm>
            <a:off x="4638666" y="2907831"/>
            <a:ext cx="177355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Shirt, coat, etc.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9" name="Subtitle 2"/>
          <p:cNvSpPr txBox="1">
            <a:spLocks/>
          </p:cNvSpPr>
          <p:nvPr/>
        </p:nvSpPr>
        <p:spPr>
          <a:xfrm>
            <a:off x="5697841" y="2721934"/>
            <a:ext cx="714382" cy="1811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Torso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0" name="Subtitle 2"/>
          <p:cNvSpPr txBox="1">
            <a:spLocks/>
          </p:cNvSpPr>
          <p:nvPr/>
        </p:nvSpPr>
        <p:spPr>
          <a:xfrm>
            <a:off x="4638666" y="3500407"/>
            <a:ext cx="177355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Bracelets, watch, etc.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1" name="Subtitle 2"/>
          <p:cNvSpPr txBox="1">
            <a:spLocks/>
          </p:cNvSpPr>
          <p:nvPr/>
        </p:nvSpPr>
        <p:spPr>
          <a:xfrm>
            <a:off x="5619750" y="3314510"/>
            <a:ext cx="792473" cy="1811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Arms/Wrists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2" name="Subtitle 2"/>
          <p:cNvSpPr txBox="1">
            <a:spLocks/>
          </p:cNvSpPr>
          <p:nvPr/>
        </p:nvSpPr>
        <p:spPr>
          <a:xfrm>
            <a:off x="4638666" y="5395656"/>
            <a:ext cx="177355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Rings, gloves, etc.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3" name="Subtitle 2"/>
          <p:cNvSpPr txBox="1">
            <a:spLocks/>
          </p:cNvSpPr>
          <p:nvPr/>
        </p:nvSpPr>
        <p:spPr>
          <a:xfrm>
            <a:off x="5697841" y="5209759"/>
            <a:ext cx="714382" cy="1811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Left Hand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4" name="Subtitle 2"/>
          <p:cNvSpPr txBox="1">
            <a:spLocks/>
          </p:cNvSpPr>
          <p:nvPr/>
        </p:nvSpPr>
        <p:spPr>
          <a:xfrm>
            <a:off x="4638666" y="6832700"/>
            <a:ext cx="1773557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Boots, shoes, etc.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5" name="Subtitle 2"/>
          <p:cNvSpPr txBox="1">
            <a:spLocks/>
          </p:cNvSpPr>
          <p:nvPr/>
        </p:nvSpPr>
        <p:spPr>
          <a:xfrm>
            <a:off x="5697841" y="6646803"/>
            <a:ext cx="714382" cy="1811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Feet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4" name="Elbow Connector 3"/>
          <p:cNvCxnSpPr>
            <a:endCxn id="41" idx="0"/>
          </p:cNvCxnSpPr>
          <p:nvPr/>
        </p:nvCxnSpPr>
        <p:spPr>
          <a:xfrm>
            <a:off x="2154548" y="1147146"/>
            <a:ext cx="1274452" cy="238742"/>
          </a:xfrm>
          <a:prstGeom prst="bentConnector2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lbow Connector 8"/>
          <p:cNvCxnSpPr/>
          <p:nvPr/>
        </p:nvCxnSpPr>
        <p:spPr>
          <a:xfrm rot="10800000" flipV="1">
            <a:off x="3524250" y="1150642"/>
            <a:ext cx="1114416" cy="662604"/>
          </a:xfrm>
          <a:prstGeom prst="bentConnector3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/>
          <p:cNvCxnSpPr>
            <a:stCxn id="42" idx="3"/>
          </p:cNvCxnSpPr>
          <p:nvPr/>
        </p:nvCxnSpPr>
        <p:spPr>
          <a:xfrm>
            <a:off x="2154551" y="1779130"/>
            <a:ext cx="1212535" cy="428836"/>
          </a:xfrm>
          <a:prstGeom prst="bentConnector3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44" idx="3"/>
          </p:cNvCxnSpPr>
          <p:nvPr/>
        </p:nvCxnSpPr>
        <p:spPr>
          <a:xfrm>
            <a:off x="2154550" y="2414563"/>
            <a:ext cx="783913" cy="116007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/>
          <p:cNvCxnSpPr>
            <a:stCxn id="46" idx="3"/>
          </p:cNvCxnSpPr>
          <p:nvPr/>
        </p:nvCxnSpPr>
        <p:spPr>
          <a:xfrm flipV="1">
            <a:off x="2154549" y="3732421"/>
            <a:ext cx="1274451" cy="3565"/>
          </a:xfrm>
          <a:prstGeom prst="bentConnector3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/>
          <p:cNvCxnSpPr>
            <a:stCxn id="50" idx="3"/>
          </p:cNvCxnSpPr>
          <p:nvPr/>
        </p:nvCxnSpPr>
        <p:spPr>
          <a:xfrm flipV="1">
            <a:off x="2154549" y="4636098"/>
            <a:ext cx="117418" cy="875565"/>
          </a:xfrm>
          <a:prstGeom prst="bentConnector2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52" idx="3"/>
          </p:cNvCxnSpPr>
          <p:nvPr/>
        </p:nvCxnSpPr>
        <p:spPr>
          <a:xfrm flipV="1">
            <a:off x="2154548" y="5300348"/>
            <a:ext cx="875091" cy="843299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56" idx="1"/>
          </p:cNvCxnSpPr>
          <p:nvPr/>
        </p:nvCxnSpPr>
        <p:spPr>
          <a:xfrm flipH="1">
            <a:off x="3778786" y="2414563"/>
            <a:ext cx="859880" cy="167399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58" idx="1"/>
          </p:cNvCxnSpPr>
          <p:nvPr/>
        </p:nvCxnSpPr>
        <p:spPr>
          <a:xfrm flipH="1">
            <a:off x="3778786" y="3023838"/>
            <a:ext cx="859880" cy="0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/>
          <p:cNvCxnSpPr>
            <a:stCxn id="60" idx="1"/>
          </p:cNvCxnSpPr>
          <p:nvPr/>
        </p:nvCxnSpPr>
        <p:spPr>
          <a:xfrm rot="10800000" flipV="1">
            <a:off x="4307596" y="3616413"/>
            <a:ext cx="331071" cy="357911"/>
          </a:xfrm>
          <a:prstGeom prst="bentConnector2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Elbow Connector 35"/>
          <p:cNvCxnSpPr>
            <a:stCxn id="62" idx="1"/>
          </p:cNvCxnSpPr>
          <p:nvPr/>
        </p:nvCxnSpPr>
        <p:spPr>
          <a:xfrm rot="10800000">
            <a:off x="4473132" y="4445171"/>
            <a:ext cx="165535" cy="1066493"/>
          </a:xfrm>
          <a:prstGeom prst="bentConnector2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Elbow Connector 38"/>
          <p:cNvCxnSpPr>
            <a:stCxn id="64" idx="1"/>
          </p:cNvCxnSpPr>
          <p:nvPr/>
        </p:nvCxnSpPr>
        <p:spPr>
          <a:xfrm rot="10800000" flipV="1">
            <a:off x="4081458" y="6948706"/>
            <a:ext cx="557208" cy="575813"/>
          </a:xfrm>
          <a:prstGeom prst="bentConnector2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76652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12-Point Star 83"/>
          <p:cNvSpPr/>
          <p:nvPr/>
        </p:nvSpPr>
        <p:spPr>
          <a:xfrm>
            <a:off x="6353175" y="8777002"/>
            <a:ext cx="304798" cy="304800"/>
          </a:xfrm>
          <a:prstGeom prst="star12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accent1">
                    <a:lumMod val="50000"/>
                  </a:schemeClr>
                </a:solidFill>
              </a:rPr>
              <a:t>13</a:t>
            </a:r>
            <a:endParaRPr lang="en-US" sz="1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80998" y="8777002"/>
            <a:ext cx="5972177" cy="230832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 smtClean="0">
                <a:solidFill>
                  <a:schemeClr val="accent1">
                    <a:lumMod val="50000"/>
                  </a:schemeClr>
                </a:solidFill>
              </a:rPr>
              <a:t>Character Outline v1.0 by apheline, 2018</a:t>
            </a:r>
            <a:endParaRPr lang="en-US" sz="9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5" name="Subtitle 2"/>
          <p:cNvSpPr txBox="1">
            <a:spLocks/>
          </p:cNvSpPr>
          <p:nvPr/>
        </p:nvSpPr>
        <p:spPr>
          <a:xfrm>
            <a:off x="517205" y="237622"/>
            <a:ext cx="1357315" cy="213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25400"/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Other Belongings</a:t>
            </a:r>
            <a:endParaRPr lang="en-US" sz="11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380993" y="531988"/>
            <a:ext cx="672735" cy="2320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Money: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1053728" y="531986"/>
            <a:ext cx="1744556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Money on their person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2890310" y="531986"/>
            <a:ext cx="672736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Savings: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3563046" y="531984"/>
            <a:ext cx="2990150" cy="2320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Money in a bank or otherwise stored away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380993" y="845321"/>
            <a:ext cx="874930" cy="5728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Real Estate: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1255923" y="845321"/>
            <a:ext cx="5297267" cy="5728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Any buildings or land that the character holds</a:t>
            </a: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380993" y="1502662"/>
            <a:ext cx="874930" cy="5728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Vehicle(s):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6" name="Subtitle 2"/>
          <p:cNvSpPr txBox="1">
            <a:spLocks/>
          </p:cNvSpPr>
          <p:nvPr/>
        </p:nvSpPr>
        <p:spPr>
          <a:xfrm>
            <a:off x="1255923" y="1502662"/>
            <a:ext cx="5297268" cy="5728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Any vehicles that the character owns</a:t>
            </a:r>
          </a:p>
        </p:txBody>
      </p:sp>
      <p:sp>
        <p:nvSpPr>
          <p:cNvPr id="17" name="Subtitle 2"/>
          <p:cNvSpPr txBox="1">
            <a:spLocks/>
          </p:cNvSpPr>
          <p:nvPr/>
        </p:nvSpPr>
        <p:spPr>
          <a:xfrm>
            <a:off x="380993" y="2153913"/>
            <a:ext cx="596908" cy="5728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</a:rPr>
              <a:t>Pet(s):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Subtitle 2"/>
          <p:cNvSpPr txBox="1">
            <a:spLocks/>
          </p:cNvSpPr>
          <p:nvPr/>
        </p:nvSpPr>
        <p:spPr>
          <a:xfrm>
            <a:off x="977901" y="2153913"/>
            <a:ext cx="5575289" cy="5728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 smtClean="0">
                <a:solidFill>
                  <a:schemeClr val="accent1">
                    <a:lumMod val="50000"/>
                  </a:schemeClr>
                </a:solidFill>
              </a:rPr>
              <a:t>Any pets that the character has</a:t>
            </a:r>
          </a:p>
        </p:txBody>
      </p:sp>
      <p:sp>
        <p:nvSpPr>
          <p:cNvPr id="19" name="Subtitle 2"/>
          <p:cNvSpPr txBox="1">
            <a:spLocks/>
          </p:cNvSpPr>
          <p:nvPr/>
        </p:nvSpPr>
        <p:spPr>
          <a:xfrm>
            <a:off x="380993" y="2995340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0" name="Subtitle 2"/>
          <p:cNvSpPr txBox="1">
            <a:spLocks/>
          </p:cNvSpPr>
          <p:nvPr/>
        </p:nvSpPr>
        <p:spPr>
          <a:xfrm>
            <a:off x="380992" y="2814161"/>
            <a:ext cx="714382" cy="1811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Held Items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1" name="Subtitle 2"/>
          <p:cNvSpPr txBox="1">
            <a:spLocks/>
          </p:cNvSpPr>
          <p:nvPr/>
        </p:nvSpPr>
        <p:spPr>
          <a:xfrm>
            <a:off x="3609958" y="2995340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2" name="Subtitle 2"/>
          <p:cNvSpPr txBox="1">
            <a:spLocks/>
          </p:cNvSpPr>
          <p:nvPr/>
        </p:nvSpPr>
        <p:spPr>
          <a:xfrm>
            <a:off x="3609956" y="2814161"/>
            <a:ext cx="771543" cy="1811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>
                <a:lumMod val="20000"/>
                <a:lumOff val="80000"/>
              </a:schemeClr>
            </a:solidFill>
            <a:prstDash val="lgDashDotDot"/>
            <a:round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</a:rPr>
              <a:t>Stored Items</a:t>
            </a:r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3" name="Subtitle 2"/>
          <p:cNvSpPr txBox="1">
            <a:spLocks/>
          </p:cNvSpPr>
          <p:nvPr/>
        </p:nvSpPr>
        <p:spPr>
          <a:xfrm>
            <a:off x="380993" y="3225489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4" name="Subtitle 2"/>
          <p:cNvSpPr txBox="1">
            <a:spLocks/>
          </p:cNvSpPr>
          <p:nvPr/>
        </p:nvSpPr>
        <p:spPr>
          <a:xfrm>
            <a:off x="380992" y="3454328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5" name="Subtitle 2"/>
          <p:cNvSpPr txBox="1">
            <a:spLocks/>
          </p:cNvSpPr>
          <p:nvPr/>
        </p:nvSpPr>
        <p:spPr>
          <a:xfrm>
            <a:off x="380992" y="3684477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6" name="Subtitle 2"/>
          <p:cNvSpPr txBox="1">
            <a:spLocks/>
          </p:cNvSpPr>
          <p:nvPr/>
        </p:nvSpPr>
        <p:spPr>
          <a:xfrm>
            <a:off x="380992" y="3911451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7" name="Subtitle 2"/>
          <p:cNvSpPr txBox="1">
            <a:spLocks/>
          </p:cNvSpPr>
          <p:nvPr/>
        </p:nvSpPr>
        <p:spPr>
          <a:xfrm>
            <a:off x="380992" y="4141600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8" name="Subtitle 2"/>
          <p:cNvSpPr txBox="1">
            <a:spLocks/>
          </p:cNvSpPr>
          <p:nvPr/>
        </p:nvSpPr>
        <p:spPr>
          <a:xfrm>
            <a:off x="380991" y="4370439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9" name="Subtitle 2"/>
          <p:cNvSpPr txBox="1">
            <a:spLocks/>
          </p:cNvSpPr>
          <p:nvPr/>
        </p:nvSpPr>
        <p:spPr>
          <a:xfrm>
            <a:off x="380991" y="4600588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0" name="Subtitle 2"/>
          <p:cNvSpPr txBox="1">
            <a:spLocks/>
          </p:cNvSpPr>
          <p:nvPr/>
        </p:nvSpPr>
        <p:spPr>
          <a:xfrm>
            <a:off x="380991" y="4830737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1" name="Subtitle 2"/>
          <p:cNvSpPr txBox="1">
            <a:spLocks/>
          </p:cNvSpPr>
          <p:nvPr/>
        </p:nvSpPr>
        <p:spPr>
          <a:xfrm>
            <a:off x="380991" y="5060886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2" name="Subtitle 2"/>
          <p:cNvSpPr txBox="1">
            <a:spLocks/>
          </p:cNvSpPr>
          <p:nvPr/>
        </p:nvSpPr>
        <p:spPr>
          <a:xfrm>
            <a:off x="380990" y="5289725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3" name="Subtitle 2"/>
          <p:cNvSpPr txBox="1">
            <a:spLocks/>
          </p:cNvSpPr>
          <p:nvPr/>
        </p:nvSpPr>
        <p:spPr>
          <a:xfrm>
            <a:off x="380990" y="5519874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4" name="Subtitle 2"/>
          <p:cNvSpPr txBox="1">
            <a:spLocks/>
          </p:cNvSpPr>
          <p:nvPr/>
        </p:nvSpPr>
        <p:spPr>
          <a:xfrm>
            <a:off x="380990" y="5746848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6" name="Subtitle 2"/>
          <p:cNvSpPr txBox="1">
            <a:spLocks/>
          </p:cNvSpPr>
          <p:nvPr/>
        </p:nvSpPr>
        <p:spPr>
          <a:xfrm>
            <a:off x="380990" y="5976997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7" name="Subtitle 2"/>
          <p:cNvSpPr txBox="1">
            <a:spLocks/>
          </p:cNvSpPr>
          <p:nvPr/>
        </p:nvSpPr>
        <p:spPr>
          <a:xfrm>
            <a:off x="380989" y="6205836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8" name="Subtitle 2"/>
          <p:cNvSpPr txBox="1">
            <a:spLocks/>
          </p:cNvSpPr>
          <p:nvPr/>
        </p:nvSpPr>
        <p:spPr>
          <a:xfrm>
            <a:off x="380989" y="6435985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0" name="Subtitle 2"/>
          <p:cNvSpPr txBox="1">
            <a:spLocks/>
          </p:cNvSpPr>
          <p:nvPr/>
        </p:nvSpPr>
        <p:spPr>
          <a:xfrm>
            <a:off x="380989" y="6662078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1" name="Subtitle 2"/>
          <p:cNvSpPr txBox="1">
            <a:spLocks/>
          </p:cNvSpPr>
          <p:nvPr/>
        </p:nvSpPr>
        <p:spPr>
          <a:xfrm>
            <a:off x="380988" y="6890917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2" name="Subtitle 2"/>
          <p:cNvSpPr txBox="1">
            <a:spLocks/>
          </p:cNvSpPr>
          <p:nvPr/>
        </p:nvSpPr>
        <p:spPr>
          <a:xfrm>
            <a:off x="380988" y="7121066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4" name="Subtitle 2"/>
          <p:cNvSpPr txBox="1">
            <a:spLocks/>
          </p:cNvSpPr>
          <p:nvPr/>
        </p:nvSpPr>
        <p:spPr>
          <a:xfrm>
            <a:off x="380988" y="7348040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5" name="Subtitle 2"/>
          <p:cNvSpPr txBox="1">
            <a:spLocks/>
          </p:cNvSpPr>
          <p:nvPr/>
        </p:nvSpPr>
        <p:spPr>
          <a:xfrm>
            <a:off x="380988" y="7578189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6" name="Subtitle 2"/>
          <p:cNvSpPr txBox="1">
            <a:spLocks/>
          </p:cNvSpPr>
          <p:nvPr/>
        </p:nvSpPr>
        <p:spPr>
          <a:xfrm>
            <a:off x="380987" y="7807028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7" name="Subtitle 2"/>
          <p:cNvSpPr txBox="1">
            <a:spLocks/>
          </p:cNvSpPr>
          <p:nvPr/>
        </p:nvSpPr>
        <p:spPr>
          <a:xfrm>
            <a:off x="380987" y="8037177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8" name="Subtitle 2"/>
          <p:cNvSpPr txBox="1">
            <a:spLocks/>
          </p:cNvSpPr>
          <p:nvPr/>
        </p:nvSpPr>
        <p:spPr>
          <a:xfrm>
            <a:off x="380987" y="8265653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9" name="Subtitle 2"/>
          <p:cNvSpPr txBox="1">
            <a:spLocks/>
          </p:cNvSpPr>
          <p:nvPr/>
        </p:nvSpPr>
        <p:spPr>
          <a:xfrm>
            <a:off x="380987" y="8495802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0" name="Subtitle 2"/>
          <p:cNvSpPr txBox="1">
            <a:spLocks/>
          </p:cNvSpPr>
          <p:nvPr/>
        </p:nvSpPr>
        <p:spPr>
          <a:xfrm>
            <a:off x="3609962" y="3225489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1" name="Subtitle 2"/>
          <p:cNvSpPr txBox="1">
            <a:spLocks/>
          </p:cNvSpPr>
          <p:nvPr/>
        </p:nvSpPr>
        <p:spPr>
          <a:xfrm>
            <a:off x="3609961" y="3454328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2" name="Subtitle 2"/>
          <p:cNvSpPr txBox="1">
            <a:spLocks/>
          </p:cNvSpPr>
          <p:nvPr/>
        </p:nvSpPr>
        <p:spPr>
          <a:xfrm>
            <a:off x="3609961" y="3684477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3" name="Subtitle 2"/>
          <p:cNvSpPr txBox="1">
            <a:spLocks/>
          </p:cNvSpPr>
          <p:nvPr/>
        </p:nvSpPr>
        <p:spPr>
          <a:xfrm>
            <a:off x="3609961" y="3911451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4" name="Subtitle 2"/>
          <p:cNvSpPr txBox="1">
            <a:spLocks/>
          </p:cNvSpPr>
          <p:nvPr/>
        </p:nvSpPr>
        <p:spPr>
          <a:xfrm>
            <a:off x="3609961" y="4141600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5" name="Subtitle 2"/>
          <p:cNvSpPr txBox="1">
            <a:spLocks/>
          </p:cNvSpPr>
          <p:nvPr/>
        </p:nvSpPr>
        <p:spPr>
          <a:xfrm>
            <a:off x="3609960" y="4370439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6" name="Subtitle 2"/>
          <p:cNvSpPr txBox="1">
            <a:spLocks/>
          </p:cNvSpPr>
          <p:nvPr/>
        </p:nvSpPr>
        <p:spPr>
          <a:xfrm>
            <a:off x="3609960" y="4600588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7" name="Subtitle 2"/>
          <p:cNvSpPr txBox="1">
            <a:spLocks/>
          </p:cNvSpPr>
          <p:nvPr/>
        </p:nvSpPr>
        <p:spPr>
          <a:xfrm>
            <a:off x="3609960" y="4830737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8" name="Subtitle 2"/>
          <p:cNvSpPr txBox="1">
            <a:spLocks/>
          </p:cNvSpPr>
          <p:nvPr/>
        </p:nvSpPr>
        <p:spPr>
          <a:xfrm>
            <a:off x="3609960" y="5060886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9" name="Subtitle 2"/>
          <p:cNvSpPr txBox="1">
            <a:spLocks/>
          </p:cNvSpPr>
          <p:nvPr/>
        </p:nvSpPr>
        <p:spPr>
          <a:xfrm>
            <a:off x="3609959" y="5289725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0" name="Subtitle 2"/>
          <p:cNvSpPr txBox="1">
            <a:spLocks/>
          </p:cNvSpPr>
          <p:nvPr/>
        </p:nvSpPr>
        <p:spPr>
          <a:xfrm>
            <a:off x="3609959" y="5519874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1" name="Subtitle 2"/>
          <p:cNvSpPr txBox="1">
            <a:spLocks/>
          </p:cNvSpPr>
          <p:nvPr/>
        </p:nvSpPr>
        <p:spPr>
          <a:xfrm>
            <a:off x="3609959" y="5746848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2" name="Subtitle 2"/>
          <p:cNvSpPr txBox="1">
            <a:spLocks/>
          </p:cNvSpPr>
          <p:nvPr/>
        </p:nvSpPr>
        <p:spPr>
          <a:xfrm>
            <a:off x="3609959" y="5976997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3" name="Subtitle 2"/>
          <p:cNvSpPr txBox="1">
            <a:spLocks/>
          </p:cNvSpPr>
          <p:nvPr/>
        </p:nvSpPr>
        <p:spPr>
          <a:xfrm>
            <a:off x="3609958" y="6205836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4" name="Subtitle 2"/>
          <p:cNvSpPr txBox="1">
            <a:spLocks/>
          </p:cNvSpPr>
          <p:nvPr/>
        </p:nvSpPr>
        <p:spPr>
          <a:xfrm>
            <a:off x="3609958" y="6435985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5" name="Subtitle 2"/>
          <p:cNvSpPr txBox="1">
            <a:spLocks/>
          </p:cNvSpPr>
          <p:nvPr/>
        </p:nvSpPr>
        <p:spPr>
          <a:xfrm>
            <a:off x="3609958" y="6662078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6" name="Subtitle 2"/>
          <p:cNvSpPr txBox="1">
            <a:spLocks/>
          </p:cNvSpPr>
          <p:nvPr/>
        </p:nvSpPr>
        <p:spPr>
          <a:xfrm>
            <a:off x="3609957" y="6890917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7" name="Subtitle 2"/>
          <p:cNvSpPr txBox="1">
            <a:spLocks/>
          </p:cNvSpPr>
          <p:nvPr/>
        </p:nvSpPr>
        <p:spPr>
          <a:xfrm>
            <a:off x="3609957" y="7121066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8" name="Subtitle 2"/>
          <p:cNvSpPr txBox="1">
            <a:spLocks/>
          </p:cNvSpPr>
          <p:nvPr/>
        </p:nvSpPr>
        <p:spPr>
          <a:xfrm>
            <a:off x="3609957" y="7348040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9" name="Subtitle 2"/>
          <p:cNvSpPr txBox="1">
            <a:spLocks/>
          </p:cNvSpPr>
          <p:nvPr/>
        </p:nvSpPr>
        <p:spPr>
          <a:xfrm>
            <a:off x="3609957" y="7578189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0" name="Subtitle 2"/>
          <p:cNvSpPr txBox="1">
            <a:spLocks/>
          </p:cNvSpPr>
          <p:nvPr/>
        </p:nvSpPr>
        <p:spPr>
          <a:xfrm>
            <a:off x="3609956" y="7807028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3" name="Subtitle 2"/>
          <p:cNvSpPr txBox="1">
            <a:spLocks/>
          </p:cNvSpPr>
          <p:nvPr/>
        </p:nvSpPr>
        <p:spPr>
          <a:xfrm>
            <a:off x="3609956" y="8037177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4" name="Subtitle 2"/>
          <p:cNvSpPr txBox="1">
            <a:spLocks/>
          </p:cNvSpPr>
          <p:nvPr/>
        </p:nvSpPr>
        <p:spPr>
          <a:xfrm>
            <a:off x="3609956" y="8265653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5" name="Subtitle 2"/>
          <p:cNvSpPr txBox="1">
            <a:spLocks/>
          </p:cNvSpPr>
          <p:nvPr/>
        </p:nvSpPr>
        <p:spPr>
          <a:xfrm>
            <a:off x="3609956" y="8495802"/>
            <a:ext cx="2943232" cy="2320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prstDash val="lgDashDotDot"/>
          </a:ln>
          <a:effectLst>
            <a:softEdge rad="12700"/>
          </a:effectLst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3386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717</TotalTime>
  <Words>2296</Words>
  <Application>Microsoft Office PowerPoint</Application>
  <PresentationFormat>Letter Paper (8.5x11 in)</PresentationFormat>
  <Paragraphs>517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Wingdings</vt:lpstr>
      <vt:lpstr>Office Theme</vt:lpstr>
      <vt:lpstr>Character Name</vt:lpstr>
      <vt:lpstr>PowerPoint Presentation</vt:lpstr>
      <vt:lpstr>NAME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ASDB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Jarboe, Madeline</dc:creator>
  <cp:lastModifiedBy>Jarboe, Madeline</cp:lastModifiedBy>
  <cp:revision>82</cp:revision>
  <dcterms:created xsi:type="dcterms:W3CDTF">2018-05-03T18:47:30Z</dcterms:created>
  <dcterms:modified xsi:type="dcterms:W3CDTF">2018-05-15T17:01:33Z</dcterms:modified>
</cp:coreProperties>
</file>