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6"/>
  </p:notesMasterIdLst>
  <p:sldIdLst>
    <p:sldId id="295" r:id="rId2"/>
    <p:sldId id="271" r:id="rId3"/>
    <p:sldId id="267" r:id="rId4"/>
    <p:sldId id="288" r:id="rId5"/>
    <p:sldId id="285" r:id="rId6"/>
    <p:sldId id="289" r:id="rId7"/>
    <p:sldId id="292" r:id="rId8"/>
    <p:sldId id="286" r:id="rId9"/>
    <p:sldId id="293" r:id="rId10"/>
    <p:sldId id="294" r:id="rId11"/>
    <p:sldId id="296" r:id="rId12"/>
    <p:sldId id="299" r:id="rId13"/>
    <p:sldId id="297" r:id="rId14"/>
    <p:sldId id="298" r:id="rId15"/>
    <p:sldId id="300" r:id="rId16"/>
    <p:sldId id="301" r:id="rId17"/>
    <p:sldId id="302" r:id="rId18"/>
    <p:sldId id="303" r:id="rId19"/>
    <p:sldId id="304" r:id="rId20"/>
    <p:sldId id="305" r:id="rId21"/>
    <p:sldId id="306" r:id="rId22"/>
    <p:sldId id="307" r:id="rId23"/>
    <p:sldId id="308" r:id="rId24"/>
    <p:sldId id="309" r:id="rId25"/>
  </p:sldIdLst>
  <p:sldSz cx="6858000" cy="9144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rboe, Madeline" initials="JM" lastIdx="1" clrIdx="0">
    <p:extLst>
      <p:ext uri="{19B8F6BF-5375-455C-9EA6-DF929625EA0E}">
        <p15:presenceInfo xmlns:p15="http://schemas.microsoft.com/office/powerpoint/2012/main" userId="S-1-5-21-979595049-1479370838-2087665911-308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DEF8"/>
    <a:srgbClr val="311E7D"/>
    <a:srgbClr val="C8BDF0"/>
    <a:srgbClr val="DEEBF7"/>
    <a:srgbClr val="CCCC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varScale="1">
        <p:scale>
          <a:sx n="85" d="100"/>
          <a:sy n="85" d="100"/>
        </p:scale>
        <p:origin x="28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Population</c:v>
                </c:pt>
              </c:strCache>
            </c:strRef>
          </c:tx>
          <c:dPt>
            <c:idx val="0"/>
            <c:bubble3D val="0"/>
            <c:spPr>
              <a:solidFill>
                <a:schemeClr val="accent6">
                  <a:shade val="50000"/>
                </a:schemeClr>
              </a:solidFill>
              <a:ln w="25400">
                <a:solidFill>
                  <a:schemeClr val="lt1"/>
                </a:solidFill>
              </a:ln>
              <a:effectLst/>
              <a:sp3d contourW="25400">
                <a:contourClr>
                  <a:schemeClr val="lt1"/>
                </a:contourClr>
              </a:sp3d>
            </c:spPr>
          </c:dPt>
          <c:dPt>
            <c:idx val="1"/>
            <c:bubble3D val="0"/>
            <c:spPr>
              <a:solidFill>
                <a:schemeClr val="accent6">
                  <a:shade val="70000"/>
                </a:schemeClr>
              </a:solidFill>
              <a:ln w="25400">
                <a:solidFill>
                  <a:schemeClr val="lt1"/>
                </a:solidFill>
              </a:ln>
              <a:effectLst/>
              <a:sp3d contourW="25400">
                <a:contourClr>
                  <a:schemeClr val="lt1"/>
                </a:contourClr>
              </a:sp3d>
            </c:spPr>
          </c:dPt>
          <c:dPt>
            <c:idx val="2"/>
            <c:bubble3D val="0"/>
            <c:spPr>
              <a:solidFill>
                <a:schemeClr val="accent6">
                  <a:shade val="90000"/>
                </a:schemeClr>
              </a:solidFill>
              <a:ln w="25400">
                <a:solidFill>
                  <a:schemeClr val="lt1"/>
                </a:solidFill>
              </a:ln>
              <a:effectLst/>
              <a:sp3d contourW="25400">
                <a:contourClr>
                  <a:schemeClr val="lt1"/>
                </a:contourClr>
              </a:sp3d>
            </c:spPr>
          </c:dPt>
          <c:dPt>
            <c:idx val="3"/>
            <c:bubble3D val="0"/>
            <c:spPr>
              <a:solidFill>
                <a:schemeClr val="accent6">
                  <a:tint val="90000"/>
                </a:schemeClr>
              </a:solidFill>
              <a:ln w="25400">
                <a:solidFill>
                  <a:schemeClr val="lt1"/>
                </a:solidFill>
              </a:ln>
              <a:effectLst/>
              <a:sp3d contourW="25400">
                <a:contourClr>
                  <a:schemeClr val="lt1"/>
                </a:contourClr>
              </a:sp3d>
            </c:spPr>
          </c:dPt>
          <c:dPt>
            <c:idx val="4"/>
            <c:bubble3D val="0"/>
            <c:spPr>
              <a:solidFill>
                <a:schemeClr val="accent6">
                  <a:tint val="70000"/>
                </a:schemeClr>
              </a:solidFill>
              <a:ln w="25400">
                <a:solidFill>
                  <a:schemeClr val="lt1"/>
                </a:solidFill>
              </a:ln>
              <a:effectLst/>
              <a:sp3d contourW="25400">
                <a:contourClr>
                  <a:schemeClr val="lt1"/>
                </a:contourClr>
              </a:sp3d>
            </c:spPr>
          </c:dPt>
          <c:dPt>
            <c:idx val="5"/>
            <c:bubble3D val="0"/>
            <c:spPr>
              <a:solidFill>
                <a:schemeClr val="accent6">
                  <a:tint val="50000"/>
                </a:schemeClr>
              </a:solidFill>
              <a:ln w="25400">
                <a:solidFill>
                  <a:schemeClr val="lt1"/>
                </a:solidFill>
              </a:ln>
              <a:effectLst/>
              <a:sp3d contourW="25400">
                <a:contourClr>
                  <a:schemeClr val="lt1"/>
                </a:contourClr>
              </a:sp3d>
            </c:spPr>
          </c:dPt>
          <c:cat>
            <c:strRef>
              <c:f>Sheet1!$A$2:$A$7</c:f>
              <c:strCache>
                <c:ptCount val="6"/>
                <c:pt idx="0">
                  <c:v>Group 1</c:v>
                </c:pt>
                <c:pt idx="1">
                  <c:v>Group 2</c:v>
                </c:pt>
                <c:pt idx="2">
                  <c:v>Group 3</c:v>
                </c:pt>
                <c:pt idx="3">
                  <c:v>Group 4</c:v>
                </c:pt>
                <c:pt idx="4">
                  <c:v>Group 5</c:v>
                </c:pt>
                <c:pt idx="5">
                  <c:v>Group 6</c:v>
                </c:pt>
              </c:strCache>
            </c:strRef>
          </c:cat>
          <c:val>
            <c:numRef>
              <c:f>Sheet1!$B$2:$B$7</c:f>
              <c:numCache>
                <c:formatCode>0%</c:formatCode>
                <c:ptCount val="6"/>
                <c:pt idx="0">
                  <c:v>0.56999999999999995</c:v>
                </c:pt>
                <c:pt idx="1">
                  <c:v>0.22</c:v>
                </c:pt>
                <c:pt idx="2">
                  <c:v>0.09</c:v>
                </c:pt>
                <c:pt idx="3">
                  <c:v>0.08</c:v>
                </c:pt>
                <c:pt idx="4">
                  <c:v>0.03</c:v>
                </c:pt>
                <c:pt idx="5">
                  <c:v>0.01</c:v>
                </c:pt>
              </c:numCache>
            </c:numRef>
          </c:val>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accent6">
        <a:lumMod val="20000"/>
        <a:lumOff val="80000"/>
      </a:schemeClr>
    </a:solidFill>
    <a:ln>
      <a:solidFill>
        <a:schemeClr val="accent6">
          <a:lumMod val="20000"/>
          <a:lumOff val="80000"/>
        </a:schemeClr>
      </a:solidFill>
      <a:prstDash val="lgDashDotDot"/>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0524C9-7F09-4BCB-9672-0C3C227154C2}" type="datetimeFigureOut">
              <a:rPr lang="en-US" smtClean="0"/>
              <a:t>5/15/2018</a:t>
            </a:fld>
            <a:endParaRPr lang="en-US" dirty="0"/>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87348A-64D4-47C8-B5A2-22B98D4BB60A}" type="slidenum">
              <a:rPr lang="en-US" smtClean="0"/>
              <a:t>‹#›</a:t>
            </a:fld>
            <a:endParaRPr lang="en-US" dirty="0"/>
          </a:p>
        </p:txBody>
      </p:sp>
    </p:spTree>
    <p:extLst>
      <p:ext uri="{BB962C8B-B14F-4D97-AF65-F5344CB8AC3E}">
        <p14:creationId xmlns:p14="http://schemas.microsoft.com/office/powerpoint/2010/main" val="3345685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87348A-64D4-47C8-B5A2-22B98D4BB60A}" type="slidenum">
              <a:rPr lang="en-US" smtClean="0"/>
              <a:t>3</a:t>
            </a:fld>
            <a:endParaRPr lang="en-US" dirty="0"/>
          </a:p>
        </p:txBody>
      </p:sp>
    </p:spTree>
    <p:extLst>
      <p:ext uri="{BB962C8B-B14F-4D97-AF65-F5344CB8AC3E}">
        <p14:creationId xmlns:p14="http://schemas.microsoft.com/office/powerpoint/2010/main" val="799392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2332370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1451187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3502228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1868475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2985011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2104927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395205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3183190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4188077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4146916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B36C32-0B89-40F1-A7F0-B61DF8623C0E}" type="datetimeFigureOut">
              <a:rPr lang="en-US" smtClean="0"/>
              <a:t>5/15/2018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A8EC21-0D0B-43D6-B230-833F0FDA5AEA}" type="slidenum">
              <a:rPr lang="en-US" smtClean="0"/>
              <a:t>‹#›</a:t>
            </a:fld>
            <a:endParaRPr lang="en-US" dirty="0"/>
          </a:p>
        </p:txBody>
      </p:sp>
    </p:spTree>
    <p:extLst>
      <p:ext uri="{BB962C8B-B14F-4D97-AF65-F5344CB8AC3E}">
        <p14:creationId xmlns:p14="http://schemas.microsoft.com/office/powerpoint/2010/main" val="871201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52B36C32-0B89-40F1-A7F0-B61DF8623C0E}" type="datetimeFigureOut">
              <a:rPr lang="en-US" smtClean="0"/>
              <a:t>5/15/2018</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4A8EC21-0D0B-43D6-B230-833F0FDA5AEA}" type="slidenum">
              <a:rPr lang="en-US" smtClean="0"/>
              <a:t>‹#›</a:t>
            </a:fld>
            <a:endParaRPr lang="en-US" dirty="0"/>
          </a:p>
        </p:txBody>
      </p:sp>
    </p:spTree>
    <p:extLst>
      <p:ext uri="{BB962C8B-B14F-4D97-AF65-F5344CB8AC3E}">
        <p14:creationId xmlns:p14="http://schemas.microsoft.com/office/powerpoint/2010/main" val="56698636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810883"/>
            <a:ext cx="6000750" cy="901581"/>
          </a:xfrm>
          <a:solidFill>
            <a:schemeClr val="accent6">
              <a:lumMod val="20000"/>
              <a:lumOff val="80000"/>
            </a:schemeClr>
          </a:solidFill>
          <a:ln>
            <a:solidFill>
              <a:schemeClr val="accent6">
                <a:lumMod val="20000"/>
                <a:lumOff val="80000"/>
              </a:schemeClr>
            </a:solidFill>
            <a:prstDash val="lgDashDotDot"/>
          </a:ln>
        </p:spPr>
        <p:txBody>
          <a:bodyPr>
            <a:normAutofit/>
          </a:bodyPr>
          <a:lstStyle/>
          <a:p>
            <a:pPr algn="r"/>
            <a:r>
              <a:rPr lang="en-US" dirty="0" smtClean="0">
                <a:solidFill>
                  <a:schemeClr val="accent6">
                    <a:lumMod val="50000"/>
                  </a:schemeClr>
                </a:solidFill>
                <a:effectLst>
                  <a:outerShdw blurRad="50800" dist="38100" dir="2700000" algn="tl" rotWithShape="0">
                    <a:prstClr val="black">
                      <a:alpha val="40000"/>
                    </a:prstClr>
                  </a:outerShdw>
                </a:effectLst>
              </a:rPr>
              <a:t>Region Name</a:t>
            </a:r>
            <a:endParaRPr lang="en-US" dirty="0">
              <a:solidFill>
                <a:schemeClr val="accent6">
                  <a:lumMod val="50000"/>
                </a:schemeClr>
              </a:solidFill>
              <a:effectLst>
                <a:outerShdw blurRad="50800" dist="38100" dir="2700000" algn="tl" rotWithShape="0">
                  <a:prstClr val="black">
                    <a:alpha val="40000"/>
                  </a:prstClr>
                </a:outerShdw>
              </a:effectLst>
            </a:endParaRPr>
          </a:p>
        </p:txBody>
      </p:sp>
      <p:sp>
        <p:nvSpPr>
          <p:cNvPr id="3" name="Subtitle 2"/>
          <p:cNvSpPr>
            <a:spLocks noGrp="1"/>
          </p:cNvSpPr>
          <p:nvPr>
            <p:ph type="subTitle" idx="1"/>
          </p:nvPr>
        </p:nvSpPr>
        <p:spPr>
          <a:xfrm>
            <a:off x="2703303" y="2076771"/>
            <a:ext cx="4154697" cy="407638"/>
          </a:xfrm>
          <a:solidFill>
            <a:schemeClr val="accent6">
              <a:lumMod val="20000"/>
              <a:lumOff val="80000"/>
            </a:schemeClr>
          </a:solidFill>
          <a:ln>
            <a:solidFill>
              <a:schemeClr val="accent6">
                <a:lumMod val="20000"/>
                <a:lumOff val="80000"/>
              </a:schemeClr>
            </a:solidFill>
            <a:prstDash val="lgDashDotDot"/>
          </a:ln>
        </p:spPr>
        <p:txBody>
          <a:bodyPr/>
          <a:lstStyle/>
          <a:p>
            <a:pPr algn="l"/>
            <a:r>
              <a:rPr lang="en-US" smtClean="0">
                <a:solidFill>
                  <a:schemeClr val="accent6">
                    <a:lumMod val="50000"/>
                  </a:schemeClr>
                </a:solidFill>
                <a:effectLst>
                  <a:outerShdw blurRad="50800" dist="38100" dir="2700000" algn="tl" rotWithShape="0">
                    <a:prstClr val="black">
                      <a:alpha val="40000"/>
                    </a:prstClr>
                  </a:outerShdw>
                </a:effectLst>
              </a:rPr>
              <a:t>Project Name</a:t>
            </a:r>
            <a:endParaRPr lang="en-US" dirty="0">
              <a:solidFill>
                <a:schemeClr val="accent6">
                  <a:lumMod val="50000"/>
                </a:schemeClr>
              </a:solidFill>
              <a:effectLst>
                <a:outerShdw blurRad="50800" dist="38100" dir="2700000" algn="tl" rotWithShape="0">
                  <a:prstClr val="black">
                    <a:alpha val="40000"/>
                  </a:prstClr>
                </a:outerShdw>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174" y="3043515"/>
            <a:ext cx="5602944" cy="5602944"/>
          </a:xfrm>
          <a:prstGeom prst="rect">
            <a:avLst/>
          </a:prstGeom>
        </p:spPr>
      </p:pic>
    </p:spTree>
    <p:extLst>
      <p:ext uri="{BB962C8B-B14F-4D97-AF65-F5344CB8AC3E}">
        <p14:creationId xmlns:p14="http://schemas.microsoft.com/office/powerpoint/2010/main" val="1203476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TABLE OF CONTENTS</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27" name="TextBox 26"/>
          <p:cNvSpPr txBox="1"/>
          <p:nvPr/>
        </p:nvSpPr>
        <p:spPr>
          <a:xfrm>
            <a:off x="380998" y="590550"/>
            <a:ext cx="6172200" cy="8105775"/>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numCol="2" rtlCol="0">
            <a:normAutofit/>
          </a:bodyPr>
          <a:lstStyle/>
          <a:p>
            <a:r>
              <a:rPr lang="en-US" sz="1000" dirty="0" smtClean="0">
                <a:solidFill>
                  <a:schemeClr val="accent6">
                    <a:lumMod val="50000"/>
                  </a:schemeClr>
                </a:solidFill>
              </a:rPr>
              <a:t>✤ Overview</a:t>
            </a:r>
          </a:p>
          <a:p>
            <a:r>
              <a:rPr lang="en-US" sz="1000" dirty="0">
                <a:solidFill>
                  <a:schemeClr val="accent6">
                    <a:lumMod val="50000"/>
                  </a:schemeClr>
                </a:solidFill>
              </a:rPr>
              <a:t> </a:t>
            </a:r>
            <a:r>
              <a:rPr lang="en-US" sz="1000" dirty="0" smtClean="0">
                <a:solidFill>
                  <a:schemeClr val="accent6">
                    <a:lumMod val="50000"/>
                  </a:schemeClr>
                </a:solidFill>
              </a:rPr>
              <a:t>    ☙ Region Name</a:t>
            </a:r>
          </a:p>
          <a:p>
            <a:r>
              <a:rPr lang="en-US" sz="1000" dirty="0">
                <a:solidFill>
                  <a:schemeClr val="accent6">
                    <a:lumMod val="50000"/>
                  </a:schemeClr>
                </a:solidFill>
              </a:rPr>
              <a:t> </a:t>
            </a:r>
            <a:r>
              <a:rPr lang="en-US" sz="1000" dirty="0" smtClean="0">
                <a:solidFill>
                  <a:schemeClr val="accent6">
                    <a:lumMod val="50000"/>
                  </a:schemeClr>
                </a:solidFill>
              </a:rPr>
              <a:t>    ☙ Region Overview</a:t>
            </a:r>
          </a:p>
          <a:p>
            <a:r>
              <a:rPr lang="en-US" sz="1000" dirty="0" smtClean="0">
                <a:solidFill>
                  <a:schemeClr val="accent6">
                    <a:lumMod val="50000"/>
                  </a:schemeClr>
                </a:solidFill>
              </a:rPr>
              <a:t>          ⚊ Region Notes</a:t>
            </a:r>
          </a:p>
          <a:p>
            <a:r>
              <a:rPr lang="en-US" sz="1000" dirty="0" smtClean="0">
                <a:solidFill>
                  <a:schemeClr val="accent6">
                    <a:lumMod val="50000"/>
                  </a:schemeClr>
                </a:solidFill>
              </a:rPr>
              <a:t>✤ Politics &amp; Government</a:t>
            </a:r>
          </a:p>
          <a:p>
            <a:r>
              <a:rPr lang="en-US" sz="1000" dirty="0" smtClean="0">
                <a:solidFill>
                  <a:schemeClr val="accent6">
                    <a:lumMod val="50000"/>
                  </a:schemeClr>
                </a:solidFill>
              </a:rPr>
              <a:t>     ☙ Important Leaders</a:t>
            </a:r>
          </a:p>
          <a:p>
            <a:r>
              <a:rPr lang="en-US" sz="1000" dirty="0" smtClean="0">
                <a:solidFill>
                  <a:schemeClr val="accent6">
                    <a:lumMod val="50000"/>
                  </a:schemeClr>
                </a:solidFill>
              </a:rPr>
              <a:t>     ☙ Allies</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Enemies</a:t>
            </a:r>
          </a:p>
          <a:p>
            <a:r>
              <a:rPr lang="en-US" sz="1000" dirty="0">
                <a:solidFill>
                  <a:schemeClr val="accent6">
                    <a:lumMod val="50000"/>
                  </a:schemeClr>
                </a:solidFill>
              </a:rPr>
              <a:t>✤ </a:t>
            </a:r>
            <a:r>
              <a:rPr lang="en-US" sz="1000" dirty="0" smtClean="0">
                <a:solidFill>
                  <a:schemeClr val="accent6">
                    <a:lumMod val="50000"/>
                  </a:schemeClr>
                </a:solidFill>
              </a:rPr>
              <a:t>Demographics &amp; Geography</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Major Regions</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Notable Cities</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Population Information</a:t>
            </a:r>
          </a:p>
          <a:p>
            <a:r>
              <a:rPr lang="en-US" sz="1000" dirty="0">
                <a:solidFill>
                  <a:schemeClr val="accent6">
                    <a:lumMod val="50000"/>
                  </a:schemeClr>
                </a:solidFill>
              </a:rPr>
              <a:t> </a:t>
            </a:r>
            <a:r>
              <a:rPr lang="en-US" sz="1000" dirty="0" smtClean="0">
                <a:solidFill>
                  <a:schemeClr val="accent6">
                    <a:lumMod val="50000"/>
                  </a:schemeClr>
                </a:solidFill>
              </a:rPr>
              <a:t>    ☙ Maps</a:t>
            </a:r>
          </a:p>
          <a:p>
            <a:r>
              <a:rPr lang="en-US" sz="1000" dirty="0">
                <a:solidFill>
                  <a:schemeClr val="accent6">
                    <a:lumMod val="50000"/>
                  </a:schemeClr>
                </a:solidFill>
              </a:rPr>
              <a:t>✤ </a:t>
            </a:r>
            <a:r>
              <a:rPr lang="en-US" sz="1000" dirty="0" smtClean="0">
                <a:solidFill>
                  <a:schemeClr val="accent6">
                    <a:lumMod val="50000"/>
                  </a:schemeClr>
                </a:solidFill>
              </a:rPr>
              <a:t>Environment &amp; Climate</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Weather &amp; Climate</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Natural Resources</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Flora &amp; Fauna</a:t>
            </a:r>
            <a:endParaRPr lang="en-US" sz="1000" dirty="0">
              <a:solidFill>
                <a:schemeClr val="accent6">
                  <a:lumMod val="50000"/>
                </a:schemeClr>
              </a:solidFill>
            </a:endParaRPr>
          </a:p>
          <a:p>
            <a:r>
              <a:rPr lang="en-US" sz="1000" dirty="0" smtClean="0">
                <a:solidFill>
                  <a:schemeClr val="accent6">
                    <a:lumMod val="50000"/>
                  </a:schemeClr>
                </a:solidFill>
              </a:rPr>
              <a:t>✤ Culture</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Social Divisions</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Manners &amp; Mannerisms</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Birth &amp; Childhood</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Education</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Adulthood</a:t>
            </a:r>
          </a:p>
          <a:p>
            <a:r>
              <a:rPr lang="en-US" sz="1000" dirty="0">
                <a:solidFill>
                  <a:schemeClr val="accent6">
                    <a:lumMod val="50000"/>
                  </a:schemeClr>
                </a:solidFill>
              </a:rPr>
              <a:t> </a:t>
            </a:r>
            <a:r>
              <a:rPr lang="en-US" sz="1000" dirty="0" smtClean="0">
                <a:solidFill>
                  <a:schemeClr val="accent6">
                    <a:lumMod val="50000"/>
                  </a:schemeClr>
                </a:solidFill>
              </a:rPr>
              <a:t>    ☙ Love, Sex, </a:t>
            </a:r>
            <a:r>
              <a:rPr lang="en-US" sz="1000" dirty="0">
                <a:solidFill>
                  <a:schemeClr val="accent6">
                    <a:lumMod val="50000"/>
                  </a:schemeClr>
                </a:solidFill>
              </a:rPr>
              <a:t>&amp; </a:t>
            </a:r>
            <a:r>
              <a:rPr lang="en-US" sz="1000" dirty="0" smtClean="0">
                <a:solidFill>
                  <a:schemeClr val="accent6">
                    <a:lumMod val="50000"/>
                  </a:schemeClr>
                </a:solidFill>
              </a:rPr>
              <a:t>Gender</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Death </a:t>
            </a:r>
            <a:r>
              <a:rPr lang="en-US" sz="1000" dirty="0">
                <a:solidFill>
                  <a:schemeClr val="accent6">
                    <a:lumMod val="50000"/>
                  </a:schemeClr>
                </a:solidFill>
              </a:rPr>
              <a:t>&amp; </a:t>
            </a:r>
            <a:r>
              <a:rPr lang="en-US" sz="1000" dirty="0" smtClean="0">
                <a:solidFill>
                  <a:schemeClr val="accent6">
                    <a:lumMod val="50000"/>
                  </a:schemeClr>
                </a:solidFill>
              </a:rPr>
              <a:t>Dying</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Foreign Relations</a:t>
            </a:r>
          </a:p>
          <a:p>
            <a:r>
              <a:rPr lang="en-US" sz="1000" dirty="0" smtClean="0">
                <a:solidFill>
                  <a:schemeClr val="accent6">
                    <a:lumMod val="50000"/>
                  </a:schemeClr>
                </a:solidFill>
              </a:rPr>
              <a:t>✤ Time, Calendars, </a:t>
            </a:r>
            <a:r>
              <a:rPr lang="en-US" sz="1000" dirty="0">
                <a:solidFill>
                  <a:schemeClr val="accent6">
                    <a:lumMod val="50000"/>
                  </a:schemeClr>
                </a:solidFill>
              </a:rPr>
              <a:t>&amp; </a:t>
            </a:r>
            <a:r>
              <a:rPr lang="en-US" sz="1000" dirty="0" smtClean="0">
                <a:solidFill>
                  <a:schemeClr val="accent6">
                    <a:lumMod val="50000"/>
                  </a:schemeClr>
                </a:solidFill>
              </a:rPr>
              <a:t>Holidays</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Time</a:t>
            </a:r>
          </a:p>
          <a:p>
            <a:r>
              <a:rPr lang="en-US" sz="1000" dirty="0">
                <a:solidFill>
                  <a:schemeClr val="accent6">
                    <a:lumMod val="50000"/>
                  </a:schemeClr>
                </a:solidFill>
              </a:rPr>
              <a:t> </a:t>
            </a:r>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Calendar</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Holidays</a:t>
            </a:r>
            <a:endParaRPr lang="en-US" sz="1000" dirty="0">
              <a:solidFill>
                <a:schemeClr val="accent6">
                  <a:lumMod val="50000"/>
                </a:schemeClr>
              </a:solidFill>
            </a:endParaRPr>
          </a:p>
          <a:p>
            <a:r>
              <a:rPr lang="en-US" sz="1000" dirty="0">
                <a:solidFill>
                  <a:schemeClr val="accent6">
                    <a:lumMod val="50000"/>
                  </a:schemeClr>
                </a:solidFill>
              </a:rPr>
              <a:t>✤ </a:t>
            </a:r>
            <a:r>
              <a:rPr lang="en-US" sz="1000" dirty="0" smtClean="0">
                <a:solidFill>
                  <a:schemeClr val="accent6">
                    <a:lumMod val="50000"/>
                  </a:schemeClr>
                </a:solidFill>
              </a:rPr>
              <a:t>The Arts</a:t>
            </a:r>
            <a:endParaRPr lang="en-US" sz="1000" dirty="0">
              <a:solidFill>
                <a:schemeClr val="accent6">
                  <a:lumMod val="50000"/>
                </a:schemeClr>
              </a:solidFill>
            </a:endParaRPr>
          </a:p>
          <a:p>
            <a:r>
              <a:rPr lang="en-US" sz="1000" dirty="0">
                <a:solidFill>
                  <a:schemeClr val="accent6">
                    <a:lumMod val="50000"/>
                  </a:schemeClr>
                </a:solidFill>
              </a:rPr>
              <a:t>✤ </a:t>
            </a:r>
            <a:r>
              <a:rPr lang="en-US" sz="1000" dirty="0" smtClean="0">
                <a:solidFill>
                  <a:schemeClr val="accent6">
                    <a:lumMod val="50000"/>
                  </a:schemeClr>
                </a:solidFill>
              </a:rPr>
              <a:t>Fashion, Hygiene, &amp; Beauty</a:t>
            </a:r>
            <a:endParaRPr lang="en-US" sz="1000" dirty="0">
              <a:solidFill>
                <a:schemeClr val="accent6">
                  <a:lumMod val="50000"/>
                </a:schemeClr>
              </a:solidFill>
            </a:endParaRPr>
          </a:p>
          <a:p>
            <a:r>
              <a:rPr lang="en-US" sz="1000" dirty="0">
                <a:solidFill>
                  <a:schemeClr val="accent6">
                    <a:lumMod val="50000"/>
                  </a:schemeClr>
                </a:solidFill>
              </a:rPr>
              <a:t>✤ </a:t>
            </a:r>
            <a:r>
              <a:rPr lang="en-US" sz="1000" dirty="0" smtClean="0">
                <a:solidFill>
                  <a:schemeClr val="accent6">
                    <a:lumMod val="50000"/>
                  </a:schemeClr>
                </a:solidFill>
              </a:rPr>
              <a:t>Diet &amp; Cuisine</a:t>
            </a:r>
            <a:endParaRPr lang="en-US" sz="1000" dirty="0">
              <a:solidFill>
                <a:schemeClr val="accent6">
                  <a:lumMod val="50000"/>
                </a:schemeClr>
              </a:solidFill>
            </a:endParaRPr>
          </a:p>
          <a:p>
            <a:r>
              <a:rPr lang="en-US" sz="1000" dirty="0">
                <a:solidFill>
                  <a:schemeClr val="accent6">
                    <a:lumMod val="50000"/>
                  </a:schemeClr>
                </a:solidFill>
              </a:rPr>
              <a:t>✤ </a:t>
            </a:r>
            <a:r>
              <a:rPr lang="en-US" sz="1000" dirty="0" smtClean="0">
                <a:solidFill>
                  <a:schemeClr val="accent6">
                    <a:lumMod val="50000"/>
                  </a:schemeClr>
                </a:solidFill>
              </a:rPr>
              <a:t>Business, Industry, &amp; Commerce</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Economic System</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Business</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Trade &amp; Commerce</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Transportation </a:t>
            </a:r>
            <a:r>
              <a:rPr lang="en-US" sz="1000" dirty="0">
                <a:solidFill>
                  <a:schemeClr val="accent6">
                    <a:lumMod val="50000"/>
                  </a:schemeClr>
                </a:solidFill>
              </a:rPr>
              <a:t>&amp; </a:t>
            </a:r>
            <a:r>
              <a:rPr lang="en-US" sz="1000" dirty="0" smtClean="0">
                <a:solidFill>
                  <a:schemeClr val="accent6">
                    <a:lumMod val="50000"/>
                  </a:schemeClr>
                </a:solidFill>
              </a:rPr>
              <a:t>Communication</a:t>
            </a:r>
            <a:endParaRPr lang="en-US" sz="1000" dirty="0">
              <a:solidFill>
                <a:schemeClr val="accent6">
                  <a:lumMod val="50000"/>
                </a:schemeClr>
              </a:solidFill>
            </a:endParaRPr>
          </a:p>
          <a:p>
            <a:r>
              <a:rPr lang="en-US" sz="1000" dirty="0" smtClean="0">
                <a:solidFill>
                  <a:schemeClr val="accent6">
                    <a:lumMod val="50000"/>
                  </a:schemeClr>
                </a:solidFill>
              </a:rPr>
              <a:t>✤ Science &amp; Technology</a:t>
            </a:r>
          </a:p>
          <a:p>
            <a:r>
              <a:rPr lang="en-US" sz="1000" dirty="0">
                <a:solidFill>
                  <a:schemeClr val="accent6">
                    <a:lumMod val="50000"/>
                  </a:schemeClr>
                </a:solidFill>
              </a:rPr>
              <a:t>✤ </a:t>
            </a:r>
            <a:r>
              <a:rPr lang="en-US" sz="1000" dirty="0" smtClean="0">
                <a:solidFill>
                  <a:schemeClr val="accent6">
                    <a:lumMod val="50000"/>
                  </a:schemeClr>
                </a:solidFill>
              </a:rPr>
              <a:t>Health </a:t>
            </a:r>
            <a:r>
              <a:rPr lang="en-US" sz="1000" dirty="0">
                <a:solidFill>
                  <a:schemeClr val="accent6">
                    <a:lumMod val="50000"/>
                  </a:schemeClr>
                </a:solidFill>
              </a:rPr>
              <a:t>&amp; </a:t>
            </a:r>
            <a:r>
              <a:rPr lang="en-US" sz="1000" dirty="0" smtClean="0">
                <a:solidFill>
                  <a:schemeClr val="accent6">
                    <a:lumMod val="50000"/>
                  </a:schemeClr>
                </a:solidFill>
              </a:rPr>
              <a:t>Medicine</a:t>
            </a:r>
            <a:endParaRPr lang="en-US" sz="1000" dirty="0">
              <a:solidFill>
                <a:schemeClr val="accent6">
                  <a:lumMod val="50000"/>
                </a:schemeClr>
              </a:solidFill>
            </a:endParaRPr>
          </a:p>
          <a:p>
            <a:r>
              <a:rPr lang="en-US" sz="1000" dirty="0">
                <a:solidFill>
                  <a:schemeClr val="accent6">
                    <a:lumMod val="50000"/>
                  </a:schemeClr>
                </a:solidFill>
              </a:rPr>
              <a:t>✤ </a:t>
            </a:r>
            <a:r>
              <a:rPr lang="en-US" sz="1000" dirty="0" smtClean="0">
                <a:solidFill>
                  <a:schemeClr val="accent6">
                    <a:lumMod val="50000"/>
                  </a:schemeClr>
                </a:solidFill>
              </a:rPr>
              <a:t>War </a:t>
            </a:r>
            <a:r>
              <a:rPr lang="en-US" sz="1000" dirty="0">
                <a:solidFill>
                  <a:schemeClr val="accent6">
                    <a:lumMod val="50000"/>
                  </a:schemeClr>
                </a:solidFill>
              </a:rPr>
              <a:t>&amp; </a:t>
            </a:r>
            <a:r>
              <a:rPr lang="en-US" sz="1000" dirty="0" smtClean="0">
                <a:solidFill>
                  <a:schemeClr val="accent6">
                    <a:lumMod val="50000"/>
                  </a:schemeClr>
                </a:solidFill>
              </a:rPr>
              <a:t>Weaponry</a:t>
            </a:r>
          </a:p>
          <a:p>
            <a:r>
              <a:rPr lang="en-US" sz="1000" dirty="0" smtClean="0">
                <a:solidFill>
                  <a:schemeClr val="accent6">
                    <a:lumMod val="50000"/>
                  </a:schemeClr>
                </a:solidFill>
              </a:rPr>
              <a:t>     </a:t>
            </a:r>
            <a:r>
              <a:rPr lang="en-US" sz="1000" dirty="0">
                <a:solidFill>
                  <a:schemeClr val="accent6">
                    <a:lumMod val="50000"/>
                  </a:schemeClr>
                </a:solidFill>
              </a:rPr>
              <a:t>☙ </a:t>
            </a:r>
            <a:r>
              <a:rPr lang="en-US" sz="1000" dirty="0" smtClean="0">
                <a:solidFill>
                  <a:schemeClr val="accent6">
                    <a:lumMod val="50000"/>
                  </a:schemeClr>
                </a:solidFill>
              </a:rPr>
              <a:t>Weapons</a:t>
            </a:r>
            <a:endParaRPr lang="en-US" sz="1000" dirty="0">
              <a:solidFill>
                <a:schemeClr val="accent6">
                  <a:lumMod val="50000"/>
                </a:schemeClr>
              </a:solidFill>
            </a:endParaRPr>
          </a:p>
          <a:p>
            <a:r>
              <a:rPr lang="en-US" sz="1000" dirty="0">
                <a:solidFill>
                  <a:schemeClr val="accent6">
                    <a:lumMod val="50000"/>
                  </a:schemeClr>
                </a:solidFill>
              </a:rPr>
              <a:t>✤ </a:t>
            </a:r>
            <a:r>
              <a:rPr lang="en-US" sz="1000" dirty="0" smtClean="0">
                <a:solidFill>
                  <a:schemeClr val="accent6">
                    <a:lumMod val="50000"/>
                  </a:schemeClr>
                </a:solidFill>
              </a:rPr>
              <a:t>Infrastructure </a:t>
            </a:r>
            <a:r>
              <a:rPr lang="en-US" sz="1000" dirty="0">
                <a:solidFill>
                  <a:schemeClr val="accent6">
                    <a:lumMod val="50000"/>
                  </a:schemeClr>
                </a:solidFill>
              </a:rPr>
              <a:t>&amp; </a:t>
            </a:r>
            <a:r>
              <a:rPr lang="en-US" sz="1000" dirty="0" smtClean="0">
                <a:solidFill>
                  <a:schemeClr val="accent6">
                    <a:lumMod val="50000"/>
                  </a:schemeClr>
                </a:solidFill>
              </a:rPr>
              <a:t>Architecture</a:t>
            </a:r>
          </a:p>
          <a:p>
            <a:r>
              <a:rPr lang="en-US" sz="1000" dirty="0" smtClean="0">
                <a:solidFill>
                  <a:schemeClr val="accent6">
                    <a:lumMod val="50000"/>
                  </a:schemeClr>
                </a:solidFill>
              </a:rPr>
              <a:t>✤ Historical Background</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Prehistory</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Ancient History</a:t>
            </a:r>
            <a:endParaRPr lang="en-US" sz="1000" dirty="0">
              <a:solidFill>
                <a:schemeClr val="accent6">
                  <a:lumMod val="50000"/>
                </a:schemeClr>
              </a:solidFill>
            </a:endParaRPr>
          </a:p>
          <a:p>
            <a:r>
              <a:rPr lang="en-US" sz="1000" dirty="0">
                <a:solidFill>
                  <a:schemeClr val="accent6">
                    <a:lumMod val="50000"/>
                  </a:schemeClr>
                </a:solidFill>
              </a:rPr>
              <a:t>     ☙ </a:t>
            </a:r>
            <a:r>
              <a:rPr lang="en-US" sz="1000" dirty="0" smtClean="0">
                <a:solidFill>
                  <a:schemeClr val="accent6">
                    <a:lumMod val="50000"/>
                  </a:schemeClr>
                </a:solidFill>
              </a:rPr>
              <a:t>Modern History</a:t>
            </a:r>
          </a:p>
          <a:p>
            <a:r>
              <a:rPr lang="en-US" sz="1000" dirty="0" smtClean="0">
                <a:solidFill>
                  <a:schemeClr val="accent6">
                    <a:lumMod val="50000"/>
                  </a:schemeClr>
                </a:solidFill>
              </a:rPr>
              <a:t>     ☙ Timeline</a:t>
            </a:r>
          </a:p>
          <a:p>
            <a:pPr algn="r"/>
            <a:endParaRPr lang="en-US" sz="1000" dirty="0" smtClean="0">
              <a:solidFill>
                <a:schemeClr val="accent6">
                  <a:lumMod val="50000"/>
                </a:schemeClr>
              </a:solidFill>
            </a:endParaRPr>
          </a:p>
          <a:p>
            <a:pPr algn="r"/>
            <a:endParaRPr lang="en-US" sz="1000" dirty="0">
              <a:solidFill>
                <a:schemeClr val="accent6">
                  <a:lumMod val="50000"/>
                </a:schemeClr>
              </a:solidFill>
            </a:endParaRPr>
          </a:p>
          <a:p>
            <a:pPr algn="r"/>
            <a:endParaRPr lang="en-US" sz="1000" dirty="0" smtClean="0">
              <a:solidFill>
                <a:schemeClr val="accent6">
                  <a:lumMod val="50000"/>
                </a:schemeClr>
              </a:solidFill>
            </a:endParaRPr>
          </a:p>
          <a:p>
            <a:pPr algn="r"/>
            <a:endParaRPr lang="en-US" sz="1000" dirty="0">
              <a:solidFill>
                <a:schemeClr val="accent6">
                  <a:lumMod val="50000"/>
                </a:schemeClr>
              </a:solidFill>
            </a:endParaRPr>
          </a:p>
          <a:p>
            <a:pPr algn="r"/>
            <a:r>
              <a:rPr lang="en-US" sz="1000" dirty="0" smtClean="0">
                <a:solidFill>
                  <a:schemeClr val="accent6">
                    <a:lumMod val="50000"/>
                  </a:schemeClr>
                </a:solidFill>
              </a:rPr>
              <a:t>1</a:t>
            </a:r>
          </a:p>
          <a:p>
            <a:pPr algn="r"/>
            <a:r>
              <a:rPr lang="en-US" sz="1000" dirty="0" smtClean="0">
                <a:solidFill>
                  <a:schemeClr val="accent6">
                    <a:lumMod val="50000"/>
                  </a:schemeClr>
                </a:solidFill>
              </a:rPr>
              <a:t>1</a:t>
            </a:r>
          </a:p>
          <a:p>
            <a:pPr algn="r"/>
            <a:r>
              <a:rPr lang="en-US" sz="1000" dirty="0" smtClean="0">
                <a:solidFill>
                  <a:schemeClr val="accent6">
                    <a:lumMod val="50000"/>
                  </a:schemeClr>
                </a:solidFill>
              </a:rPr>
              <a:t>1</a:t>
            </a:r>
          </a:p>
          <a:p>
            <a:pPr algn="r"/>
            <a:r>
              <a:rPr lang="en-US" sz="1000" dirty="0" smtClean="0">
                <a:solidFill>
                  <a:schemeClr val="accent6">
                    <a:lumMod val="50000"/>
                  </a:schemeClr>
                </a:solidFill>
              </a:rPr>
              <a:t>1</a:t>
            </a:r>
          </a:p>
          <a:p>
            <a:pPr algn="r"/>
            <a:r>
              <a:rPr lang="en-US" sz="1000" dirty="0" smtClean="0">
                <a:solidFill>
                  <a:schemeClr val="accent6">
                    <a:lumMod val="50000"/>
                  </a:schemeClr>
                </a:solidFill>
              </a:rPr>
              <a:t>2</a:t>
            </a:r>
          </a:p>
          <a:p>
            <a:pPr algn="r"/>
            <a:r>
              <a:rPr lang="en-US" sz="1000" dirty="0">
                <a:solidFill>
                  <a:schemeClr val="accent6">
                    <a:lumMod val="50000"/>
                  </a:schemeClr>
                </a:solidFill>
              </a:rPr>
              <a:t>2</a:t>
            </a:r>
            <a:endParaRPr lang="en-US" sz="1000" dirty="0" smtClean="0">
              <a:solidFill>
                <a:schemeClr val="accent6">
                  <a:lumMod val="50000"/>
                </a:schemeClr>
              </a:solidFill>
            </a:endParaRPr>
          </a:p>
          <a:p>
            <a:pPr algn="r"/>
            <a:r>
              <a:rPr lang="en-US" sz="1000" dirty="0">
                <a:solidFill>
                  <a:schemeClr val="accent6">
                    <a:lumMod val="50000"/>
                  </a:schemeClr>
                </a:solidFill>
              </a:rPr>
              <a:t>2</a:t>
            </a:r>
            <a:endParaRPr lang="en-US" sz="1000" dirty="0" smtClean="0">
              <a:solidFill>
                <a:schemeClr val="accent6">
                  <a:lumMod val="50000"/>
                </a:schemeClr>
              </a:solidFill>
            </a:endParaRPr>
          </a:p>
          <a:p>
            <a:pPr algn="r"/>
            <a:r>
              <a:rPr lang="en-US" sz="1000" dirty="0">
                <a:solidFill>
                  <a:schemeClr val="accent6">
                    <a:lumMod val="50000"/>
                  </a:schemeClr>
                </a:solidFill>
              </a:rPr>
              <a:t>2</a:t>
            </a:r>
            <a:endParaRPr lang="en-US" sz="1000" dirty="0" smtClean="0">
              <a:solidFill>
                <a:schemeClr val="accent6">
                  <a:lumMod val="50000"/>
                </a:schemeClr>
              </a:solidFill>
            </a:endParaRPr>
          </a:p>
          <a:p>
            <a:pPr algn="r"/>
            <a:r>
              <a:rPr lang="en-US" sz="1000" dirty="0">
                <a:solidFill>
                  <a:schemeClr val="accent6">
                    <a:lumMod val="50000"/>
                  </a:schemeClr>
                </a:solidFill>
              </a:rPr>
              <a:t>3</a:t>
            </a:r>
            <a:endParaRPr lang="en-US" sz="1000" dirty="0" smtClean="0">
              <a:solidFill>
                <a:schemeClr val="accent6">
                  <a:lumMod val="50000"/>
                </a:schemeClr>
              </a:solidFill>
            </a:endParaRPr>
          </a:p>
          <a:p>
            <a:pPr algn="r"/>
            <a:r>
              <a:rPr lang="en-US" sz="1000" dirty="0">
                <a:solidFill>
                  <a:schemeClr val="accent6">
                    <a:lumMod val="50000"/>
                  </a:schemeClr>
                </a:solidFill>
              </a:rPr>
              <a:t>3</a:t>
            </a:r>
            <a:endParaRPr lang="en-US" sz="1000" dirty="0" smtClean="0">
              <a:solidFill>
                <a:schemeClr val="accent6">
                  <a:lumMod val="50000"/>
                </a:schemeClr>
              </a:solidFill>
            </a:endParaRPr>
          </a:p>
          <a:p>
            <a:pPr algn="r"/>
            <a:r>
              <a:rPr lang="en-US" sz="1000" dirty="0">
                <a:solidFill>
                  <a:schemeClr val="accent6">
                    <a:lumMod val="50000"/>
                  </a:schemeClr>
                </a:solidFill>
              </a:rPr>
              <a:t>3</a:t>
            </a:r>
            <a:endParaRPr lang="en-US" sz="1000" dirty="0" smtClean="0">
              <a:solidFill>
                <a:schemeClr val="accent6">
                  <a:lumMod val="50000"/>
                </a:schemeClr>
              </a:solidFill>
            </a:endParaRPr>
          </a:p>
          <a:p>
            <a:pPr algn="r"/>
            <a:r>
              <a:rPr lang="en-US" sz="1000" dirty="0" smtClean="0">
                <a:solidFill>
                  <a:schemeClr val="accent6">
                    <a:lumMod val="50000"/>
                  </a:schemeClr>
                </a:solidFill>
              </a:rPr>
              <a:t>3</a:t>
            </a:r>
          </a:p>
          <a:p>
            <a:pPr algn="r"/>
            <a:r>
              <a:rPr lang="en-US" sz="1000" dirty="0">
                <a:solidFill>
                  <a:schemeClr val="accent6">
                    <a:lumMod val="50000"/>
                  </a:schemeClr>
                </a:solidFill>
              </a:rPr>
              <a:t>4</a:t>
            </a:r>
            <a:endParaRPr lang="en-US" sz="1000" dirty="0" smtClean="0">
              <a:solidFill>
                <a:schemeClr val="accent6">
                  <a:lumMod val="50000"/>
                </a:schemeClr>
              </a:solidFill>
            </a:endParaRPr>
          </a:p>
          <a:p>
            <a:pPr algn="r"/>
            <a:r>
              <a:rPr lang="en-US" sz="1000" dirty="0">
                <a:solidFill>
                  <a:schemeClr val="accent6">
                    <a:lumMod val="50000"/>
                  </a:schemeClr>
                </a:solidFill>
              </a:rPr>
              <a:t>5</a:t>
            </a:r>
            <a:endParaRPr lang="en-US" sz="1000" dirty="0" smtClean="0">
              <a:solidFill>
                <a:schemeClr val="accent6">
                  <a:lumMod val="50000"/>
                </a:schemeClr>
              </a:solidFill>
            </a:endParaRPr>
          </a:p>
          <a:p>
            <a:pPr algn="r"/>
            <a:r>
              <a:rPr lang="en-US" sz="1000" dirty="0">
                <a:solidFill>
                  <a:schemeClr val="accent6">
                    <a:lumMod val="50000"/>
                  </a:schemeClr>
                </a:solidFill>
              </a:rPr>
              <a:t>5</a:t>
            </a:r>
            <a:endParaRPr lang="en-US" sz="1000" dirty="0" smtClean="0">
              <a:solidFill>
                <a:schemeClr val="accent6">
                  <a:lumMod val="50000"/>
                </a:schemeClr>
              </a:solidFill>
            </a:endParaRPr>
          </a:p>
          <a:p>
            <a:pPr algn="r"/>
            <a:r>
              <a:rPr lang="en-US" sz="1000" dirty="0">
                <a:solidFill>
                  <a:schemeClr val="accent6">
                    <a:lumMod val="50000"/>
                  </a:schemeClr>
                </a:solidFill>
              </a:rPr>
              <a:t>5</a:t>
            </a:r>
            <a:endParaRPr lang="en-US" sz="1000" dirty="0" smtClean="0">
              <a:solidFill>
                <a:schemeClr val="accent6">
                  <a:lumMod val="50000"/>
                </a:schemeClr>
              </a:solidFill>
            </a:endParaRPr>
          </a:p>
          <a:p>
            <a:pPr algn="r"/>
            <a:r>
              <a:rPr lang="en-US" sz="1000" dirty="0">
                <a:solidFill>
                  <a:schemeClr val="accent6">
                    <a:lumMod val="50000"/>
                  </a:schemeClr>
                </a:solidFill>
              </a:rPr>
              <a:t>5</a:t>
            </a:r>
            <a:endParaRPr lang="en-US" sz="1000" dirty="0" smtClean="0">
              <a:solidFill>
                <a:schemeClr val="accent6">
                  <a:lumMod val="50000"/>
                </a:schemeClr>
              </a:solidFill>
            </a:endParaRPr>
          </a:p>
          <a:p>
            <a:pPr algn="r"/>
            <a:r>
              <a:rPr lang="en-US" sz="1000" dirty="0">
                <a:solidFill>
                  <a:schemeClr val="accent6">
                    <a:lumMod val="50000"/>
                  </a:schemeClr>
                </a:solidFill>
              </a:rPr>
              <a:t>6</a:t>
            </a:r>
            <a:endParaRPr lang="en-US" sz="1000" dirty="0" smtClean="0">
              <a:solidFill>
                <a:schemeClr val="accent6">
                  <a:lumMod val="50000"/>
                </a:schemeClr>
              </a:solidFill>
            </a:endParaRPr>
          </a:p>
          <a:p>
            <a:pPr algn="r"/>
            <a:r>
              <a:rPr lang="en-US" sz="1000" dirty="0">
                <a:solidFill>
                  <a:schemeClr val="accent6">
                    <a:lumMod val="50000"/>
                  </a:schemeClr>
                </a:solidFill>
              </a:rPr>
              <a:t>6</a:t>
            </a:r>
            <a:endParaRPr lang="en-US" sz="1000" dirty="0" smtClean="0">
              <a:solidFill>
                <a:schemeClr val="accent6">
                  <a:lumMod val="50000"/>
                </a:schemeClr>
              </a:solidFill>
            </a:endParaRPr>
          </a:p>
          <a:p>
            <a:pPr algn="r"/>
            <a:r>
              <a:rPr lang="en-US" sz="1000" dirty="0">
                <a:solidFill>
                  <a:schemeClr val="accent6">
                    <a:lumMod val="50000"/>
                  </a:schemeClr>
                </a:solidFill>
              </a:rPr>
              <a:t>6</a:t>
            </a:r>
            <a:endParaRPr lang="en-US" sz="1000" dirty="0" smtClean="0">
              <a:solidFill>
                <a:schemeClr val="accent6">
                  <a:lumMod val="50000"/>
                </a:schemeClr>
              </a:solidFill>
            </a:endParaRPr>
          </a:p>
          <a:p>
            <a:pPr algn="r"/>
            <a:r>
              <a:rPr lang="en-US" sz="1000" dirty="0" smtClean="0">
                <a:solidFill>
                  <a:schemeClr val="accent6">
                    <a:lumMod val="50000"/>
                  </a:schemeClr>
                </a:solidFill>
              </a:rPr>
              <a:t>7</a:t>
            </a:r>
          </a:p>
          <a:p>
            <a:pPr algn="r"/>
            <a:r>
              <a:rPr lang="en-US" sz="1000" dirty="0" smtClean="0">
                <a:solidFill>
                  <a:schemeClr val="accent6">
                    <a:lumMod val="50000"/>
                  </a:schemeClr>
                </a:solidFill>
              </a:rPr>
              <a:t>7</a:t>
            </a:r>
          </a:p>
          <a:p>
            <a:pPr algn="r"/>
            <a:r>
              <a:rPr lang="en-US" sz="1000" dirty="0">
                <a:solidFill>
                  <a:schemeClr val="accent6">
                    <a:lumMod val="50000"/>
                  </a:schemeClr>
                </a:solidFill>
              </a:rPr>
              <a:t>7</a:t>
            </a:r>
            <a:endParaRPr lang="en-US" sz="1000" dirty="0" smtClean="0">
              <a:solidFill>
                <a:schemeClr val="accent6">
                  <a:lumMod val="50000"/>
                </a:schemeClr>
              </a:solidFill>
            </a:endParaRPr>
          </a:p>
          <a:p>
            <a:pPr algn="r"/>
            <a:r>
              <a:rPr lang="en-US" sz="1000" dirty="0" smtClean="0">
                <a:solidFill>
                  <a:schemeClr val="accent6">
                    <a:lumMod val="50000"/>
                  </a:schemeClr>
                </a:solidFill>
              </a:rPr>
              <a:t>8</a:t>
            </a:r>
          </a:p>
          <a:p>
            <a:pPr algn="r"/>
            <a:r>
              <a:rPr lang="en-US" sz="1000" dirty="0" smtClean="0">
                <a:solidFill>
                  <a:schemeClr val="accent6">
                    <a:lumMod val="50000"/>
                  </a:schemeClr>
                </a:solidFill>
              </a:rPr>
              <a:t>8</a:t>
            </a:r>
          </a:p>
          <a:p>
            <a:pPr algn="r"/>
            <a:r>
              <a:rPr lang="en-US" sz="1000" dirty="0" smtClean="0">
                <a:solidFill>
                  <a:schemeClr val="accent6">
                    <a:lumMod val="50000"/>
                  </a:schemeClr>
                </a:solidFill>
              </a:rPr>
              <a:t>8</a:t>
            </a:r>
          </a:p>
          <a:p>
            <a:pPr algn="r"/>
            <a:r>
              <a:rPr lang="en-US" sz="1000" dirty="0" smtClean="0">
                <a:solidFill>
                  <a:schemeClr val="accent6">
                    <a:lumMod val="50000"/>
                  </a:schemeClr>
                </a:solidFill>
              </a:rPr>
              <a:t>9</a:t>
            </a:r>
          </a:p>
          <a:p>
            <a:pPr algn="r"/>
            <a:r>
              <a:rPr lang="en-US" sz="1000" dirty="0" smtClean="0">
                <a:solidFill>
                  <a:schemeClr val="accent6">
                    <a:lumMod val="50000"/>
                  </a:schemeClr>
                </a:solidFill>
              </a:rPr>
              <a:t>9</a:t>
            </a:r>
          </a:p>
          <a:p>
            <a:pPr algn="r"/>
            <a:r>
              <a:rPr lang="en-US" sz="1000" dirty="0" smtClean="0">
                <a:solidFill>
                  <a:schemeClr val="accent6">
                    <a:lumMod val="50000"/>
                  </a:schemeClr>
                </a:solidFill>
              </a:rPr>
              <a:t>9</a:t>
            </a:r>
          </a:p>
          <a:p>
            <a:pPr algn="r"/>
            <a:r>
              <a:rPr lang="en-US" sz="1000" dirty="0">
                <a:solidFill>
                  <a:schemeClr val="accent6">
                    <a:lumMod val="50000"/>
                  </a:schemeClr>
                </a:solidFill>
              </a:rPr>
              <a:t>9</a:t>
            </a:r>
            <a:endParaRPr lang="en-US" sz="1000" dirty="0" smtClean="0">
              <a:solidFill>
                <a:schemeClr val="accent6">
                  <a:lumMod val="50000"/>
                </a:schemeClr>
              </a:solidFill>
            </a:endParaRPr>
          </a:p>
          <a:p>
            <a:pPr algn="r"/>
            <a:r>
              <a:rPr lang="en-US" sz="1000" dirty="0" smtClean="0">
                <a:solidFill>
                  <a:schemeClr val="accent6">
                    <a:lumMod val="50000"/>
                  </a:schemeClr>
                </a:solidFill>
              </a:rPr>
              <a:t>10</a:t>
            </a:r>
          </a:p>
          <a:p>
            <a:pPr algn="r"/>
            <a:r>
              <a:rPr lang="en-US" sz="1000" dirty="0" smtClean="0">
                <a:solidFill>
                  <a:schemeClr val="accent6">
                    <a:lumMod val="50000"/>
                  </a:schemeClr>
                </a:solidFill>
              </a:rPr>
              <a:t>11</a:t>
            </a:r>
          </a:p>
          <a:p>
            <a:pPr algn="r"/>
            <a:r>
              <a:rPr lang="en-US" sz="1000" dirty="0" smtClean="0">
                <a:solidFill>
                  <a:schemeClr val="accent6">
                    <a:lumMod val="50000"/>
                  </a:schemeClr>
                </a:solidFill>
              </a:rPr>
              <a:t>12</a:t>
            </a:r>
          </a:p>
          <a:p>
            <a:pPr algn="r"/>
            <a:r>
              <a:rPr lang="en-US" sz="1000" dirty="0" smtClean="0">
                <a:solidFill>
                  <a:schemeClr val="accent6">
                    <a:lumMod val="50000"/>
                  </a:schemeClr>
                </a:solidFill>
              </a:rPr>
              <a:t>13</a:t>
            </a:r>
          </a:p>
          <a:p>
            <a:pPr algn="r"/>
            <a:r>
              <a:rPr lang="en-US" sz="1000" dirty="0" smtClean="0">
                <a:solidFill>
                  <a:schemeClr val="accent6">
                    <a:lumMod val="50000"/>
                  </a:schemeClr>
                </a:solidFill>
              </a:rPr>
              <a:t>13</a:t>
            </a:r>
          </a:p>
          <a:p>
            <a:pPr algn="r"/>
            <a:r>
              <a:rPr lang="en-US" sz="1000" dirty="0" smtClean="0">
                <a:solidFill>
                  <a:schemeClr val="accent6">
                    <a:lumMod val="50000"/>
                  </a:schemeClr>
                </a:solidFill>
              </a:rPr>
              <a:t>13</a:t>
            </a:r>
          </a:p>
          <a:p>
            <a:pPr algn="r"/>
            <a:r>
              <a:rPr lang="en-US" sz="1000" dirty="0" smtClean="0">
                <a:solidFill>
                  <a:schemeClr val="accent6">
                    <a:lumMod val="50000"/>
                  </a:schemeClr>
                </a:solidFill>
              </a:rPr>
              <a:t>14</a:t>
            </a:r>
          </a:p>
          <a:p>
            <a:pPr algn="r"/>
            <a:r>
              <a:rPr lang="en-US" sz="1000" dirty="0" smtClean="0">
                <a:solidFill>
                  <a:schemeClr val="accent6">
                    <a:lumMod val="50000"/>
                  </a:schemeClr>
                </a:solidFill>
              </a:rPr>
              <a:t>14</a:t>
            </a:r>
          </a:p>
          <a:p>
            <a:pPr algn="r"/>
            <a:r>
              <a:rPr lang="en-US" sz="1000" dirty="0" smtClean="0">
                <a:solidFill>
                  <a:schemeClr val="accent6">
                    <a:lumMod val="50000"/>
                  </a:schemeClr>
                </a:solidFill>
              </a:rPr>
              <a:t>15</a:t>
            </a:r>
          </a:p>
          <a:p>
            <a:pPr algn="r"/>
            <a:r>
              <a:rPr lang="en-US" sz="1000" dirty="0" smtClean="0">
                <a:solidFill>
                  <a:schemeClr val="accent6">
                    <a:lumMod val="50000"/>
                  </a:schemeClr>
                </a:solidFill>
              </a:rPr>
              <a:t>16</a:t>
            </a:r>
          </a:p>
          <a:p>
            <a:pPr algn="r"/>
            <a:r>
              <a:rPr lang="en-US" sz="1000" dirty="0" smtClean="0">
                <a:solidFill>
                  <a:schemeClr val="accent6">
                    <a:lumMod val="50000"/>
                  </a:schemeClr>
                </a:solidFill>
              </a:rPr>
              <a:t>17</a:t>
            </a:r>
          </a:p>
          <a:p>
            <a:pPr algn="r"/>
            <a:r>
              <a:rPr lang="en-US" sz="1000" dirty="0" smtClean="0">
                <a:solidFill>
                  <a:schemeClr val="accent6">
                    <a:lumMod val="50000"/>
                  </a:schemeClr>
                </a:solidFill>
              </a:rPr>
              <a:t>18</a:t>
            </a:r>
          </a:p>
          <a:p>
            <a:pPr algn="r"/>
            <a:r>
              <a:rPr lang="en-US" sz="1000" dirty="0" smtClean="0">
                <a:solidFill>
                  <a:schemeClr val="accent6">
                    <a:lumMod val="50000"/>
                  </a:schemeClr>
                </a:solidFill>
              </a:rPr>
              <a:t>19</a:t>
            </a:r>
          </a:p>
          <a:p>
            <a:pPr algn="r"/>
            <a:r>
              <a:rPr lang="en-US" sz="1000" dirty="0" smtClean="0">
                <a:solidFill>
                  <a:schemeClr val="accent6">
                    <a:lumMod val="50000"/>
                  </a:schemeClr>
                </a:solidFill>
              </a:rPr>
              <a:t>20</a:t>
            </a:r>
          </a:p>
          <a:p>
            <a:pPr algn="r"/>
            <a:r>
              <a:rPr lang="en-US" sz="1000" dirty="0" smtClean="0">
                <a:solidFill>
                  <a:schemeClr val="accent6">
                    <a:lumMod val="50000"/>
                  </a:schemeClr>
                </a:solidFill>
              </a:rPr>
              <a:t>20</a:t>
            </a:r>
          </a:p>
          <a:p>
            <a:pPr algn="r"/>
            <a:r>
              <a:rPr lang="en-US" sz="1000" dirty="0" smtClean="0">
                <a:solidFill>
                  <a:schemeClr val="accent6">
                    <a:lumMod val="50000"/>
                  </a:schemeClr>
                </a:solidFill>
              </a:rPr>
              <a:t>20</a:t>
            </a:r>
          </a:p>
          <a:p>
            <a:pPr algn="r"/>
            <a:r>
              <a:rPr lang="en-US" sz="1000" dirty="0" smtClean="0">
                <a:solidFill>
                  <a:schemeClr val="accent6">
                    <a:lumMod val="50000"/>
                  </a:schemeClr>
                </a:solidFill>
              </a:rPr>
              <a:t>21</a:t>
            </a:r>
          </a:p>
          <a:p>
            <a:pPr algn="r"/>
            <a:r>
              <a:rPr lang="en-US" sz="1000" dirty="0" smtClean="0">
                <a:solidFill>
                  <a:schemeClr val="accent6">
                    <a:lumMod val="50000"/>
                  </a:schemeClr>
                </a:solidFill>
              </a:rPr>
              <a:t>22</a:t>
            </a:r>
          </a:p>
        </p:txBody>
      </p:sp>
      <p:sp>
        <p:nvSpPr>
          <p:cNvPr id="7" name="TextBox 6"/>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cxnSp>
        <p:nvCxnSpPr>
          <p:cNvPr id="3" name="Straight Connector 2"/>
          <p:cNvCxnSpPr/>
          <p:nvPr/>
        </p:nvCxnSpPr>
        <p:spPr>
          <a:xfrm>
            <a:off x="1173480" y="746760"/>
            <a:ext cx="5179695" cy="0"/>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478280" y="906780"/>
            <a:ext cx="4874895" cy="0"/>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657349" y="1054417"/>
            <a:ext cx="4695826" cy="7620"/>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600200" y="1204912"/>
            <a:ext cx="4752975" cy="1905"/>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785938" y="1351595"/>
            <a:ext cx="4567237" cy="5718"/>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709738" y="1514474"/>
            <a:ext cx="4643437" cy="1"/>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223963" y="1814513"/>
            <a:ext cx="5129212" cy="956"/>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057400" y="1962150"/>
            <a:ext cx="4295775" cy="6671"/>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1508760" y="2122172"/>
            <a:ext cx="4844415" cy="1903"/>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508760" y="2271713"/>
            <a:ext cx="4844415" cy="6667"/>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1966913" y="2424111"/>
            <a:ext cx="4386262" cy="2"/>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043940" y="2577462"/>
            <a:ext cx="5309235" cy="3813"/>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828800" y="2728913"/>
            <a:ext cx="4524375" cy="6663"/>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785938" y="2881309"/>
            <a:ext cx="4567237" cy="6664"/>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508760" y="3189926"/>
            <a:ext cx="4844415" cy="0"/>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1043940" y="3340425"/>
            <a:ext cx="5309235" cy="2843"/>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1569720" y="3489012"/>
            <a:ext cx="4783455" cy="7620"/>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014538" y="3640448"/>
            <a:ext cx="4338637" cy="1916"/>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1668780" y="3797621"/>
            <a:ext cx="4684395" cy="949"/>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280160" y="3954780"/>
            <a:ext cx="5073015" cy="0"/>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348740" y="4099559"/>
            <a:ext cx="5004435" cy="15241"/>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785938" y="4255769"/>
            <a:ext cx="4567237" cy="2856"/>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508760" y="4405313"/>
            <a:ext cx="4844415" cy="3806"/>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657349" y="4564372"/>
            <a:ext cx="4688206" cy="3810"/>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2057400" y="4708211"/>
            <a:ext cx="4297677" cy="14277"/>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043940" y="4864411"/>
            <a:ext cx="5301615" cy="2858"/>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219206" y="5165407"/>
            <a:ext cx="5133969" cy="8576"/>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1043940" y="5320187"/>
            <a:ext cx="5240654" cy="478"/>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014538" y="5472113"/>
            <a:ext cx="4270056" cy="4761"/>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1348740" y="5628318"/>
            <a:ext cx="4924423" cy="2862"/>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2300288" y="5783582"/>
            <a:ext cx="3972875" cy="2856"/>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668780" y="5930261"/>
            <a:ext cx="4615815" cy="7620"/>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1219206" y="6084564"/>
            <a:ext cx="5065389" cy="3"/>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1785938" y="6235061"/>
            <a:ext cx="4498656" cy="949"/>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490788" y="6391275"/>
            <a:ext cx="3782376" cy="6661"/>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709738" y="6534147"/>
            <a:ext cx="4574857" cy="14280"/>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508760" y="6844662"/>
            <a:ext cx="4775835" cy="4763"/>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1280160" y="6998969"/>
            <a:ext cx="5004434" cy="1903"/>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2119313" y="7153279"/>
            <a:ext cx="4165281" cy="2848"/>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752600" y="7302806"/>
            <a:ext cx="4531994" cy="4749"/>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1280160" y="7452356"/>
            <a:ext cx="4993004" cy="15238"/>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569720" y="7607611"/>
            <a:ext cx="4703444" cy="8572"/>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569720" y="7762871"/>
            <a:ext cx="4714874" cy="7622"/>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043940" y="1666875"/>
            <a:ext cx="5309235" cy="953"/>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1709738" y="3032758"/>
            <a:ext cx="4643437" cy="6664"/>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19206" y="5015379"/>
            <a:ext cx="5126349" cy="4766"/>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1577338" y="6689403"/>
            <a:ext cx="4695825" cy="6659"/>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V="1">
            <a:off x="1219206" y="7912410"/>
            <a:ext cx="5063481" cy="6668"/>
          </a:xfrm>
          <a:prstGeom prst="line">
            <a:avLst/>
          </a:prstGeom>
          <a:ln cap="rnd">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6310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699" y="237621"/>
            <a:ext cx="6391275" cy="496088"/>
          </a:xfrm>
          <a:solidFill>
            <a:schemeClr val="accent6">
              <a:lumMod val="20000"/>
              <a:lumOff val="80000"/>
            </a:schemeClr>
          </a:solidFill>
          <a:ln>
            <a:solidFill>
              <a:schemeClr val="accent6">
                <a:lumMod val="20000"/>
                <a:lumOff val="80000"/>
              </a:schemeClr>
            </a:solidFill>
            <a:prstDash val="lgDashDotDot"/>
          </a:ln>
          <a:effectLst>
            <a:softEdge rad="25400"/>
          </a:effectLst>
        </p:spPr>
        <p:txBody>
          <a:bodyPr>
            <a:normAutofit/>
          </a:bodyPr>
          <a:lstStyle/>
          <a:p>
            <a:r>
              <a:rPr lang="en-US" sz="2800" b="1" dirty="0" smtClean="0">
                <a:solidFill>
                  <a:schemeClr val="accent6">
                    <a:lumMod val="50000"/>
                  </a:schemeClr>
                </a:solidFill>
                <a:effectLst>
                  <a:outerShdw blurRad="50800" dist="38100" dir="2700000" algn="tl" rotWithShape="0">
                    <a:prstClr val="black">
                      <a:alpha val="40000"/>
                    </a:prstClr>
                  </a:outerShdw>
                </a:effectLst>
              </a:rPr>
              <a:t>Name</a:t>
            </a:r>
            <a:endParaRPr lang="en-US" sz="2800" b="1" dirty="0">
              <a:solidFill>
                <a:schemeClr val="accent6">
                  <a:lumMod val="50000"/>
                </a:schemeClr>
              </a:solidFill>
              <a:effectLst>
                <a:outerShdw blurRad="50800" dist="38100" dir="2700000" algn="tl" rotWithShape="0">
                  <a:prstClr val="black">
                    <a:alpha val="40000"/>
                  </a:prstClr>
                </a:outerShdw>
              </a:effectLst>
            </a:endParaRPr>
          </a:p>
        </p:txBody>
      </p:sp>
      <p:sp>
        <p:nvSpPr>
          <p:cNvPr id="3" name="Subtitle 2"/>
          <p:cNvSpPr>
            <a:spLocks noGrp="1"/>
          </p:cNvSpPr>
          <p:nvPr>
            <p:ph type="subTitle" idx="1"/>
          </p:nvPr>
        </p:nvSpPr>
        <p:spPr>
          <a:xfrm>
            <a:off x="381000" y="733708"/>
            <a:ext cx="1869885" cy="232012"/>
          </a:xfrm>
          <a:solidFill>
            <a:schemeClr val="accent6">
              <a:lumMod val="20000"/>
              <a:lumOff val="80000"/>
            </a:schemeClr>
          </a:solidFill>
          <a:ln>
            <a:solidFill>
              <a:schemeClr val="accent6">
                <a:lumMod val="20000"/>
                <a:lumOff val="80000"/>
              </a:schemeClr>
            </a:solidFill>
            <a:prstDash val="lgDashDotDot"/>
          </a:ln>
          <a:effectLst>
            <a:softEdge rad="12700"/>
          </a:effectLst>
        </p:spPr>
        <p:txBody>
          <a:bodyPr>
            <a:normAutofit fontScale="85000" lnSpcReduction="10000"/>
          </a:bodyPr>
          <a:lstStyle/>
          <a:p>
            <a:r>
              <a:rPr lang="en-US" sz="1100" i="1" dirty="0" smtClean="0">
                <a:solidFill>
                  <a:schemeClr val="accent6">
                    <a:lumMod val="50000"/>
                  </a:schemeClr>
                </a:solidFill>
              </a:rPr>
              <a:t>Type (Region, Country, Plane, etc.)</a:t>
            </a:r>
            <a:endParaRPr lang="en-US" sz="1100" i="1" dirty="0">
              <a:solidFill>
                <a:schemeClr val="accent6">
                  <a:lumMod val="50000"/>
                </a:schemeClr>
              </a:solidFill>
            </a:endParaRPr>
          </a:p>
        </p:txBody>
      </p:sp>
      <p:sp>
        <p:nvSpPr>
          <p:cNvPr id="4" name="Subtitle 2"/>
          <p:cNvSpPr txBox="1">
            <a:spLocks/>
          </p:cNvSpPr>
          <p:nvPr/>
        </p:nvSpPr>
        <p:spPr>
          <a:xfrm>
            <a:off x="2250885" y="733706"/>
            <a:ext cx="102571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rPr>
              <a:t>Other Names:</a:t>
            </a:r>
            <a:endParaRPr lang="en-US" sz="1100" b="1" dirty="0">
              <a:solidFill>
                <a:schemeClr val="accent6">
                  <a:lumMod val="50000"/>
                </a:schemeClr>
              </a:solidFill>
            </a:endParaRPr>
          </a:p>
        </p:txBody>
      </p:sp>
      <p:sp>
        <p:nvSpPr>
          <p:cNvPr id="5" name="Subtitle 2"/>
          <p:cNvSpPr txBox="1">
            <a:spLocks/>
          </p:cNvSpPr>
          <p:nvPr/>
        </p:nvSpPr>
        <p:spPr>
          <a:xfrm>
            <a:off x="3276601" y="733708"/>
            <a:ext cx="3276599"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Other names for this location</a:t>
            </a:r>
            <a:endParaRPr lang="en-US" sz="1100" dirty="0">
              <a:solidFill>
                <a:schemeClr val="accent6">
                  <a:lumMod val="50000"/>
                </a:schemeClr>
              </a:solidFill>
            </a:endParaRPr>
          </a:p>
        </p:txBody>
      </p:sp>
      <p:sp>
        <p:nvSpPr>
          <p:cNvPr id="6" name="Title 1"/>
          <p:cNvSpPr txBox="1">
            <a:spLocks/>
          </p:cNvSpPr>
          <p:nvPr/>
        </p:nvSpPr>
        <p:spPr>
          <a:xfrm>
            <a:off x="266698" y="109487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OVERVIEW</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9" name="Subtitle 2"/>
          <p:cNvSpPr txBox="1">
            <a:spLocks/>
          </p:cNvSpPr>
          <p:nvPr/>
        </p:nvSpPr>
        <p:spPr>
          <a:xfrm>
            <a:off x="381000" y="1423703"/>
            <a:ext cx="1628775" cy="405097"/>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b="1" dirty="0" smtClean="0">
                <a:solidFill>
                  <a:schemeClr val="accent6">
                    <a:lumMod val="50000"/>
                  </a:schemeClr>
                </a:solidFill>
              </a:rPr>
              <a:t>One Sentence Summary:</a:t>
            </a:r>
            <a:endParaRPr lang="en-US" sz="1100" b="1" dirty="0">
              <a:solidFill>
                <a:schemeClr val="accent6">
                  <a:lumMod val="50000"/>
                </a:schemeClr>
              </a:solidFill>
            </a:endParaRPr>
          </a:p>
        </p:txBody>
      </p:sp>
      <p:sp>
        <p:nvSpPr>
          <p:cNvPr id="10" name="Subtitle 2"/>
          <p:cNvSpPr txBox="1">
            <a:spLocks/>
          </p:cNvSpPr>
          <p:nvPr/>
        </p:nvSpPr>
        <p:spPr>
          <a:xfrm>
            <a:off x="2009775" y="1423703"/>
            <a:ext cx="4543425" cy="405097"/>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A one-sentence summary of the region</a:t>
            </a:r>
            <a:endParaRPr lang="en-US" sz="1100" dirty="0">
              <a:solidFill>
                <a:schemeClr val="accent6">
                  <a:lumMod val="50000"/>
                </a:schemeClr>
              </a:solidFill>
            </a:endParaRPr>
          </a:p>
        </p:txBody>
      </p:sp>
      <p:sp>
        <p:nvSpPr>
          <p:cNvPr id="11" name="Subtitle 2"/>
          <p:cNvSpPr txBox="1">
            <a:spLocks/>
          </p:cNvSpPr>
          <p:nvPr/>
        </p:nvSpPr>
        <p:spPr>
          <a:xfrm>
            <a:off x="381001" y="1909478"/>
            <a:ext cx="885824" cy="169672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b="1" dirty="0" smtClean="0">
                <a:solidFill>
                  <a:schemeClr val="accent6">
                    <a:lumMod val="50000"/>
                  </a:schemeClr>
                </a:solidFill>
              </a:rPr>
              <a:t>Description:</a:t>
            </a:r>
            <a:endParaRPr lang="en-US" sz="1100" b="1" dirty="0">
              <a:solidFill>
                <a:schemeClr val="accent6">
                  <a:lumMod val="50000"/>
                </a:schemeClr>
              </a:solidFill>
            </a:endParaRPr>
          </a:p>
        </p:txBody>
      </p:sp>
      <p:sp>
        <p:nvSpPr>
          <p:cNvPr id="12" name="Subtitle 2"/>
          <p:cNvSpPr txBox="1">
            <a:spLocks/>
          </p:cNvSpPr>
          <p:nvPr/>
        </p:nvSpPr>
        <p:spPr>
          <a:xfrm>
            <a:off x="1266825" y="1909477"/>
            <a:ext cx="5286375" cy="169672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A paragraph or two describing the region and its relevance to the story.</a:t>
            </a:r>
            <a:endParaRPr lang="en-US" sz="1100" dirty="0">
              <a:solidFill>
                <a:schemeClr val="accent6">
                  <a:lumMod val="50000"/>
                </a:schemeClr>
              </a:solidFill>
            </a:endParaRPr>
          </a:p>
        </p:txBody>
      </p:sp>
      <p:sp>
        <p:nvSpPr>
          <p:cNvPr id="27" name="TextBox 26"/>
          <p:cNvSpPr txBox="1"/>
          <p:nvPr/>
        </p:nvSpPr>
        <p:spPr>
          <a:xfrm>
            <a:off x="380998" y="4007555"/>
            <a:ext cx="6172200" cy="4688769"/>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pPr marL="285750" indent="-285750">
              <a:buFont typeface="Wingdings" panose="05000000000000000000" pitchFamily="2" charset="2"/>
              <a:buChar char="v"/>
            </a:pPr>
            <a:r>
              <a:rPr lang="en-US" sz="1100" dirty="0" smtClean="0">
                <a:solidFill>
                  <a:schemeClr val="accent6">
                    <a:lumMod val="50000"/>
                  </a:schemeClr>
                </a:solidFill>
              </a:rPr>
              <a:t>What things about this location are important to the story?</a:t>
            </a:r>
          </a:p>
        </p:txBody>
      </p:sp>
      <p:sp>
        <p:nvSpPr>
          <p:cNvPr id="8" name="12-Point Star 7"/>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accent6">
                    <a:lumMod val="50000"/>
                  </a:schemeClr>
                </a:solidFill>
              </a:rPr>
              <a:t>1</a:t>
            </a:r>
            <a:endParaRPr lang="en-US" sz="1000" dirty="0">
              <a:solidFill>
                <a:schemeClr val="accent6">
                  <a:lumMod val="50000"/>
                </a:schemeClr>
              </a:solidFill>
            </a:endParaRPr>
          </a:p>
        </p:txBody>
      </p:sp>
      <p:sp>
        <p:nvSpPr>
          <p:cNvPr id="26" name="TextBox 25"/>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15" name="Subtitle 2"/>
          <p:cNvSpPr txBox="1">
            <a:spLocks/>
          </p:cNvSpPr>
          <p:nvPr/>
        </p:nvSpPr>
        <p:spPr>
          <a:xfrm>
            <a:off x="485772" y="3686880"/>
            <a:ext cx="596267" cy="239997"/>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NOTES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Tree>
    <p:extLst>
      <p:ext uri="{BB962C8B-B14F-4D97-AF65-F5344CB8AC3E}">
        <p14:creationId xmlns:p14="http://schemas.microsoft.com/office/powerpoint/2010/main" val="113594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descr="Insert picture here"/>
          <p:cNvSpPr/>
          <p:nvPr/>
        </p:nvSpPr>
        <p:spPr>
          <a:xfrm>
            <a:off x="2752726" y="544796"/>
            <a:ext cx="3800472" cy="2252208"/>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smtClean="0">
              <a:solidFill>
                <a:schemeClr val="accent6">
                  <a:lumMod val="50000"/>
                </a:schemeClr>
              </a:solidFill>
              <a:effectLst>
                <a:outerShdw blurRad="50800" dist="38100" dir="2700000" algn="tl" rotWithShape="0">
                  <a:prstClr val="black">
                    <a:alpha val="40000"/>
                  </a:prstClr>
                </a:outerShdw>
              </a:effectLst>
            </a:endParaRPr>
          </a:p>
          <a:p>
            <a:pPr algn="ctr"/>
            <a:r>
              <a:rPr lang="en-US" dirty="0" smtClean="0">
                <a:solidFill>
                  <a:schemeClr val="accent6">
                    <a:lumMod val="50000"/>
                  </a:schemeClr>
                </a:solidFill>
                <a:effectLst>
                  <a:outerShdw blurRad="50800" dist="38100" dir="2700000" algn="tl" rotWithShape="0">
                    <a:prstClr val="black">
                      <a:alpha val="40000"/>
                    </a:prstClr>
                  </a:outerShdw>
                </a:effectLst>
              </a:rPr>
              <a:t>Place Flag Picture Here</a:t>
            </a:r>
            <a:endParaRPr lang="en-US" sz="1100" dirty="0">
              <a:solidFill>
                <a:schemeClr val="accent6">
                  <a:lumMod val="50000"/>
                </a:schemeClr>
              </a:solidFill>
              <a:effectLst>
                <a:outerShdw blurRad="50800" dist="38100" dir="2700000" algn="tl" rotWithShape="0">
                  <a:prstClr val="black">
                    <a:alpha val="40000"/>
                  </a:prstClr>
                </a:outerShdw>
              </a:effectLst>
            </a:endParaRPr>
          </a:p>
        </p:txBody>
      </p:sp>
      <p:sp>
        <p:nvSpPr>
          <p:cNvPr id="48" name="Subtitle 2"/>
          <p:cNvSpPr txBox="1">
            <a:spLocks/>
          </p:cNvSpPr>
          <p:nvPr/>
        </p:nvSpPr>
        <p:spPr>
          <a:xfrm>
            <a:off x="380999" y="2888432"/>
            <a:ext cx="1314452"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b="1" dirty="0" smtClean="0">
                <a:solidFill>
                  <a:schemeClr val="accent6">
                    <a:lumMod val="50000"/>
                  </a:schemeClr>
                </a:solidFill>
              </a:rPr>
              <a:t>Government(s):</a:t>
            </a:r>
            <a:endParaRPr lang="en-US" sz="1100" b="1" dirty="0">
              <a:solidFill>
                <a:schemeClr val="accent6">
                  <a:lumMod val="50000"/>
                </a:schemeClr>
              </a:solidFill>
            </a:endParaRPr>
          </a:p>
        </p:txBody>
      </p:sp>
      <p:sp>
        <p:nvSpPr>
          <p:cNvPr id="49" name="Subtitle 2"/>
          <p:cNvSpPr txBox="1">
            <a:spLocks/>
          </p:cNvSpPr>
          <p:nvPr/>
        </p:nvSpPr>
        <p:spPr>
          <a:xfrm>
            <a:off x="1695451" y="2888430"/>
            <a:ext cx="4857747"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What government controls this area?</a:t>
            </a:r>
            <a:endParaRPr lang="en-US" sz="1100" dirty="0">
              <a:solidFill>
                <a:schemeClr val="accent6">
                  <a:lumMod val="50000"/>
                </a:schemeClr>
              </a:solidFill>
            </a:endParaRPr>
          </a:p>
        </p:txBody>
      </p:sp>
      <p:sp>
        <p:nvSpPr>
          <p:cNvPr id="51" name="Subtitle 2"/>
          <p:cNvSpPr txBox="1">
            <a:spLocks/>
          </p:cNvSpPr>
          <p:nvPr/>
        </p:nvSpPr>
        <p:spPr>
          <a:xfrm>
            <a:off x="407193" y="3725294"/>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52" name="Subtitle 2"/>
          <p:cNvSpPr txBox="1">
            <a:spLocks/>
          </p:cNvSpPr>
          <p:nvPr/>
        </p:nvSpPr>
        <p:spPr>
          <a:xfrm>
            <a:off x="407192" y="3549631"/>
            <a:ext cx="575788" cy="175405"/>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Leader</a:t>
            </a:r>
            <a:endParaRPr lang="en-US" sz="800" b="1" dirty="0">
              <a:solidFill>
                <a:schemeClr val="accent6">
                  <a:lumMod val="50000"/>
                </a:schemeClr>
              </a:solidFill>
            </a:endParaRPr>
          </a:p>
        </p:txBody>
      </p:sp>
      <p:sp>
        <p:nvSpPr>
          <p:cNvPr id="54" name="Subtitle 2"/>
          <p:cNvSpPr txBox="1">
            <a:spLocks/>
          </p:cNvSpPr>
          <p:nvPr/>
        </p:nvSpPr>
        <p:spPr>
          <a:xfrm>
            <a:off x="2049778" y="3548148"/>
            <a:ext cx="781049" cy="177017"/>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Title</a:t>
            </a:r>
            <a:endParaRPr lang="en-US" sz="800" b="1" dirty="0">
              <a:solidFill>
                <a:schemeClr val="accent6">
                  <a:lumMod val="50000"/>
                </a:schemeClr>
              </a:solidFill>
            </a:endParaRP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accent6">
                    <a:lumMod val="50000"/>
                  </a:schemeClr>
                </a:solidFill>
              </a:rPr>
              <a:t>2</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86" name="Subtitle 2"/>
          <p:cNvSpPr txBox="1">
            <a:spLocks/>
          </p:cNvSpPr>
          <p:nvPr/>
        </p:nvSpPr>
        <p:spPr>
          <a:xfrm>
            <a:off x="2049778" y="3725294"/>
            <a:ext cx="1303022"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90"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POLITICS &amp; GOVERNMENT</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91" name="Rectangle 90" descr="Insert picture here"/>
          <p:cNvSpPr/>
          <p:nvPr/>
        </p:nvSpPr>
        <p:spPr>
          <a:xfrm>
            <a:off x="407193" y="550782"/>
            <a:ext cx="2228851" cy="2246222"/>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smtClean="0">
              <a:solidFill>
                <a:schemeClr val="accent6">
                  <a:lumMod val="50000"/>
                </a:schemeClr>
              </a:solidFill>
              <a:effectLst>
                <a:outerShdw blurRad="50800" dist="38100" dir="2700000" algn="tl" rotWithShape="0">
                  <a:prstClr val="black">
                    <a:alpha val="40000"/>
                  </a:prstClr>
                </a:outerShdw>
              </a:effectLst>
            </a:endParaRPr>
          </a:p>
          <a:p>
            <a:pPr algn="ctr"/>
            <a:r>
              <a:rPr lang="en-US" dirty="0" smtClean="0">
                <a:solidFill>
                  <a:schemeClr val="accent6">
                    <a:lumMod val="50000"/>
                  </a:schemeClr>
                </a:solidFill>
                <a:effectLst>
                  <a:outerShdw blurRad="50800" dist="38100" dir="2700000" algn="tl" rotWithShape="0">
                    <a:prstClr val="black">
                      <a:alpha val="40000"/>
                    </a:prstClr>
                  </a:outerShdw>
                </a:effectLst>
              </a:rPr>
              <a:t>Place Symbol Here</a:t>
            </a:r>
            <a:endParaRPr lang="en-US" sz="1100" dirty="0">
              <a:solidFill>
                <a:schemeClr val="accent6">
                  <a:lumMod val="50000"/>
                </a:schemeClr>
              </a:solidFill>
              <a:effectLst>
                <a:outerShdw blurRad="50800" dist="38100" dir="2700000" algn="tl" rotWithShape="0">
                  <a:prstClr val="black">
                    <a:alpha val="40000"/>
                  </a:prstClr>
                </a:outerShdw>
              </a:effectLst>
            </a:endParaRPr>
          </a:p>
        </p:txBody>
      </p:sp>
      <p:sp>
        <p:nvSpPr>
          <p:cNvPr id="92" name="Subtitle 2"/>
          <p:cNvSpPr txBox="1">
            <a:spLocks/>
          </p:cNvSpPr>
          <p:nvPr/>
        </p:nvSpPr>
        <p:spPr>
          <a:xfrm>
            <a:off x="517202" y="3229326"/>
            <a:ext cx="1471618"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IMPORTANT LEADERS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93" name="Subtitle 2"/>
          <p:cNvSpPr txBox="1">
            <a:spLocks/>
          </p:cNvSpPr>
          <p:nvPr/>
        </p:nvSpPr>
        <p:spPr>
          <a:xfrm>
            <a:off x="407193" y="3956952"/>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95" name="Subtitle 2"/>
          <p:cNvSpPr txBox="1">
            <a:spLocks/>
          </p:cNvSpPr>
          <p:nvPr/>
        </p:nvSpPr>
        <p:spPr>
          <a:xfrm>
            <a:off x="407192" y="4189861"/>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97" name="Subtitle 2"/>
          <p:cNvSpPr txBox="1">
            <a:spLocks/>
          </p:cNvSpPr>
          <p:nvPr/>
        </p:nvSpPr>
        <p:spPr>
          <a:xfrm>
            <a:off x="407192" y="4421519"/>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99" name="Subtitle 2"/>
          <p:cNvSpPr txBox="1">
            <a:spLocks/>
          </p:cNvSpPr>
          <p:nvPr/>
        </p:nvSpPr>
        <p:spPr>
          <a:xfrm>
            <a:off x="407193" y="4656188"/>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01" name="Subtitle 2"/>
          <p:cNvSpPr txBox="1">
            <a:spLocks/>
          </p:cNvSpPr>
          <p:nvPr/>
        </p:nvSpPr>
        <p:spPr>
          <a:xfrm>
            <a:off x="407193" y="4887846"/>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55" name="Subtitle 2"/>
          <p:cNvSpPr txBox="1">
            <a:spLocks/>
          </p:cNvSpPr>
          <p:nvPr/>
        </p:nvSpPr>
        <p:spPr>
          <a:xfrm>
            <a:off x="511488" y="5214152"/>
            <a:ext cx="616271"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ALLIES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56" name="Subtitle 2"/>
          <p:cNvSpPr txBox="1">
            <a:spLocks/>
          </p:cNvSpPr>
          <p:nvPr/>
        </p:nvSpPr>
        <p:spPr>
          <a:xfrm>
            <a:off x="407190" y="5682827"/>
            <a:ext cx="1642588"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57" name="Subtitle 2"/>
          <p:cNvSpPr txBox="1">
            <a:spLocks/>
          </p:cNvSpPr>
          <p:nvPr/>
        </p:nvSpPr>
        <p:spPr>
          <a:xfrm>
            <a:off x="407188" y="5501648"/>
            <a:ext cx="575791" cy="177951"/>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Ally</a:t>
            </a:r>
            <a:endParaRPr lang="en-US" sz="800" b="1" dirty="0">
              <a:solidFill>
                <a:schemeClr val="accent6">
                  <a:lumMod val="50000"/>
                </a:schemeClr>
              </a:solidFill>
            </a:endParaRPr>
          </a:p>
        </p:txBody>
      </p:sp>
      <p:sp>
        <p:nvSpPr>
          <p:cNvPr id="58" name="Subtitle 2"/>
          <p:cNvSpPr txBox="1">
            <a:spLocks/>
          </p:cNvSpPr>
          <p:nvPr/>
        </p:nvSpPr>
        <p:spPr>
          <a:xfrm>
            <a:off x="2049776" y="5499956"/>
            <a:ext cx="781050" cy="175405"/>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Notes</a:t>
            </a:r>
            <a:endParaRPr lang="en-US" sz="800" b="1" dirty="0">
              <a:solidFill>
                <a:schemeClr val="accent6">
                  <a:lumMod val="50000"/>
                </a:schemeClr>
              </a:solidFill>
            </a:endParaRPr>
          </a:p>
        </p:txBody>
      </p:sp>
      <p:sp>
        <p:nvSpPr>
          <p:cNvPr id="59" name="Subtitle 2"/>
          <p:cNvSpPr txBox="1">
            <a:spLocks/>
          </p:cNvSpPr>
          <p:nvPr/>
        </p:nvSpPr>
        <p:spPr>
          <a:xfrm>
            <a:off x="2049777" y="5681513"/>
            <a:ext cx="4503417"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62" name="Subtitle 2"/>
          <p:cNvSpPr txBox="1">
            <a:spLocks/>
          </p:cNvSpPr>
          <p:nvPr/>
        </p:nvSpPr>
        <p:spPr>
          <a:xfrm>
            <a:off x="407191" y="5908461"/>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63" name="Subtitle 2"/>
          <p:cNvSpPr txBox="1">
            <a:spLocks/>
          </p:cNvSpPr>
          <p:nvPr/>
        </p:nvSpPr>
        <p:spPr>
          <a:xfrm>
            <a:off x="2049776" y="5908461"/>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64" name="Subtitle 2"/>
          <p:cNvSpPr txBox="1">
            <a:spLocks/>
          </p:cNvSpPr>
          <p:nvPr/>
        </p:nvSpPr>
        <p:spPr>
          <a:xfrm>
            <a:off x="407191" y="6140119"/>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65" name="Subtitle 2"/>
          <p:cNvSpPr txBox="1">
            <a:spLocks/>
          </p:cNvSpPr>
          <p:nvPr/>
        </p:nvSpPr>
        <p:spPr>
          <a:xfrm>
            <a:off x="2049776" y="6140119"/>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66" name="Subtitle 2"/>
          <p:cNvSpPr txBox="1">
            <a:spLocks/>
          </p:cNvSpPr>
          <p:nvPr/>
        </p:nvSpPr>
        <p:spPr>
          <a:xfrm>
            <a:off x="407190" y="6373028"/>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67" name="Subtitle 2"/>
          <p:cNvSpPr txBox="1">
            <a:spLocks/>
          </p:cNvSpPr>
          <p:nvPr/>
        </p:nvSpPr>
        <p:spPr>
          <a:xfrm>
            <a:off x="2049775" y="6373028"/>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70" name="Subtitle 2"/>
          <p:cNvSpPr txBox="1">
            <a:spLocks/>
          </p:cNvSpPr>
          <p:nvPr/>
        </p:nvSpPr>
        <p:spPr>
          <a:xfrm>
            <a:off x="407190" y="6601233"/>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71" name="Subtitle 2"/>
          <p:cNvSpPr txBox="1">
            <a:spLocks/>
          </p:cNvSpPr>
          <p:nvPr/>
        </p:nvSpPr>
        <p:spPr>
          <a:xfrm>
            <a:off x="2049775" y="6601233"/>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73" name="Subtitle 2"/>
          <p:cNvSpPr txBox="1">
            <a:spLocks/>
          </p:cNvSpPr>
          <p:nvPr/>
        </p:nvSpPr>
        <p:spPr>
          <a:xfrm>
            <a:off x="511483" y="6940171"/>
            <a:ext cx="701362"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ENEMIES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74" name="Subtitle 2"/>
          <p:cNvSpPr txBox="1">
            <a:spLocks/>
          </p:cNvSpPr>
          <p:nvPr/>
        </p:nvSpPr>
        <p:spPr>
          <a:xfrm>
            <a:off x="407185" y="7408846"/>
            <a:ext cx="1642588"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75" name="Subtitle 2"/>
          <p:cNvSpPr txBox="1">
            <a:spLocks/>
          </p:cNvSpPr>
          <p:nvPr/>
        </p:nvSpPr>
        <p:spPr>
          <a:xfrm>
            <a:off x="407183" y="7227667"/>
            <a:ext cx="575791" cy="177951"/>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Enemy</a:t>
            </a:r>
            <a:endParaRPr lang="en-US" sz="800" b="1" dirty="0">
              <a:solidFill>
                <a:schemeClr val="accent6">
                  <a:lumMod val="50000"/>
                </a:schemeClr>
              </a:solidFill>
            </a:endParaRPr>
          </a:p>
        </p:txBody>
      </p:sp>
      <p:sp>
        <p:nvSpPr>
          <p:cNvPr id="76" name="Subtitle 2"/>
          <p:cNvSpPr txBox="1">
            <a:spLocks/>
          </p:cNvSpPr>
          <p:nvPr/>
        </p:nvSpPr>
        <p:spPr>
          <a:xfrm>
            <a:off x="2049771" y="7225975"/>
            <a:ext cx="781050" cy="175405"/>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Notes</a:t>
            </a:r>
            <a:endParaRPr lang="en-US" sz="800" b="1" dirty="0">
              <a:solidFill>
                <a:schemeClr val="accent6">
                  <a:lumMod val="50000"/>
                </a:schemeClr>
              </a:solidFill>
            </a:endParaRPr>
          </a:p>
        </p:txBody>
      </p:sp>
      <p:sp>
        <p:nvSpPr>
          <p:cNvPr id="77" name="Subtitle 2"/>
          <p:cNvSpPr txBox="1">
            <a:spLocks/>
          </p:cNvSpPr>
          <p:nvPr/>
        </p:nvSpPr>
        <p:spPr>
          <a:xfrm>
            <a:off x="2049772" y="7407532"/>
            <a:ext cx="4503417"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78" name="Subtitle 2"/>
          <p:cNvSpPr txBox="1">
            <a:spLocks/>
          </p:cNvSpPr>
          <p:nvPr/>
        </p:nvSpPr>
        <p:spPr>
          <a:xfrm>
            <a:off x="407186" y="7634480"/>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79" name="Subtitle 2"/>
          <p:cNvSpPr txBox="1">
            <a:spLocks/>
          </p:cNvSpPr>
          <p:nvPr/>
        </p:nvSpPr>
        <p:spPr>
          <a:xfrm>
            <a:off x="2049771" y="7634480"/>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80" name="Subtitle 2"/>
          <p:cNvSpPr txBox="1">
            <a:spLocks/>
          </p:cNvSpPr>
          <p:nvPr/>
        </p:nvSpPr>
        <p:spPr>
          <a:xfrm>
            <a:off x="407186" y="7866138"/>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81" name="Subtitle 2"/>
          <p:cNvSpPr txBox="1">
            <a:spLocks/>
          </p:cNvSpPr>
          <p:nvPr/>
        </p:nvSpPr>
        <p:spPr>
          <a:xfrm>
            <a:off x="2049771" y="7866138"/>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82" name="Subtitle 2"/>
          <p:cNvSpPr txBox="1">
            <a:spLocks/>
          </p:cNvSpPr>
          <p:nvPr/>
        </p:nvSpPr>
        <p:spPr>
          <a:xfrm>
            <a:off x="407185" y="8099047"/>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83" name="Subtitle 2"/>
          <p:cNvSpPr txBox="1">
            <a:spLocks/>
          </p:cNvSpPr>
          <p:nvPr/>
        </p:nvSpPr>
        <p:spPr>
          <a:xfrm>
            <a:off x="2049770" y="8099047"/>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87" name="Subtitle 2"/>
          <p:cNvSpPr txBox="1">
            <a:spLocks/>
          </p:cNvSpPr>
          <p:nvPr/>
        </p:nvSpPr>
        <p:spPr>
          <a:xfrm>
            <a:off x="407185" y="8327252"/>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88" name="Subtitle 2"/>
          <p:cNvSpPr txBox="1">
            <a:spLocks/>
          </p:cNvSpPr>
          <p:nvPr/>
        </p:nvSpPr>
        <p:spPr>
          <a:xfrm>
            <a:off x="2049770" y="8327252"/>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89" name="Subtitle 2"/>
          <p:cNvSpPr txBox="1">
            <a:spLocks/>
          </p:cNvSpPr>
          <p:nvPr/>
        </p:nvSpPr>
        <p:spPr>
          <a:xfrm>
            <a:off x="3352800" y="3547253"/>
            <a:ext cx="781049" cy="177017"/>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Notes</a:t>
            </a:r>
            <a:endParaRPr lang="en-US" sz="800" b="1" dirty="0">
              <a:solidFill>
                <a:schemeClr val="accent6">
                  <a:lumMod val="50000"/>
                </a:schemeClr>
              </a:solidFill>
            </a:endParaRPr>
          </a:p>
        </p:txBody>
      </p:sp>
      <p:sp>
        <p:nvSpPr>
          <p:cNvPr id="103" name="Subtitle 2"/>
          <p:cNvSpPr txBox="1">
            <a:spLocks/>
          </p:cNvSpPr>
          <p:nvPr/>
        </p:nvSpPr>
        <p:spPr>
          <a:xfrm>
            <a:off x="3352800" y="3724399"/>
            <a:ext cx="3200394"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04" name="Subtitle 2"/>
          <p:cNvSpPr txBox="1">
            <a:spLocks/>
          </p:cNvSpPr>
          <p:nvPr/>
        </p:nvSpPr>
        <p:spPr>
          <a:xfrm>
            <a:off x="2049778" y="3956681"/>
            <a:ext cx="1303022"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05" name="Subtitle 2"/>
          <p:cNvSpPr txBox="1">
            <a:spLocks/>
          </p:cNvSpPr>
          <p:nvPr/>
        </p:nvSpPr>
        <p:spPr>
          <a:xfrm>
            <a:off x="3352800" y="3955786"/>
            <a:ext cx="3200394"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06" name="Subtitle 2"/>
          <p:cNvSpPr txBox="1">
            <a:spLocks/>
          </p:cNvSpPr>
          <p:nvPr/>
        </p:nvSpPr>
        <p:spPr>
          <a:xfrm>
            <a:off x="2049775" y="4194607"/>
            <a:ext cx="1303022"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22" name="Subtitle 2"/>
          <p:cNvSpPr txBox="1">
            <a:spLocks/>
          </p:cNvSpPr>
          <p:nvPr/>
        </p:nvSpPr>
        <p:spPr>
          <a:xfrm>
            <a:off x="3352797" y="4193712"/>
            <a:ext cx="3200394"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23" name="Subtitle 2"/>
          <p:cNvSpPr txBox="1">
            <a:spLocks/>
          </p:cNvSpPr>
          <p:nvPr/>
        </p:nvSpPr>
        <p:spPr>
          <a:xfrm>
            <a:off x="2049775" y="4425994"/>
            <a:ext cx="1303022"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24" name="Subtitle 2"/>
          <p:cNvSpPr txBox="1">
            <a:spLocks/>
          </p:cNvSpPr>
          <p:nvPr/>
        </p:nvSpPr>
        <p:spPr>
          <a:xfrm>
            <a:off x="3352797" y="4425099"/>
            <a:ext cx="3200394"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25" name="Subtitle 2"/>
          <p:cNvSpPr txBox="1">
            <a:spLocks/>
          </p:cNvSpPr>
          <p:nvPr/>
        </p:nvSpPr>
        <p:spPr>
          <a:xfrm>
            <a:off x="2049775" y="4655145"/>
            <a:ext cx="1303022"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26" name="Subtitle 2"/>
          <p:cNvSpPr txBox="1">
            <a:spLocks/>
          </p:cNvSpPr>
          <p:nvPr/>
        </p:nvSpPr>
        <p:spPr>
          <a:xfrm>
            <a:off x="3352797" y="4654250"/>
            <a:ext cx="3200394"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32" name="Subtitle 2"/>
          <p:cNvSpPr txBox="1">
            <a:spLocks/>
          </p:cNvSpPr>
          <p:nvPr/>
        </p:nvSpPr>
        <p:spPr>
          <a:xfrm>
            <a:off x="2049775" y="4886532"/>
            <a:ext cx="1303022"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33" name="Subtitle 2"/>
          <p:cNvSpPr txBox="1">
            <a:spLocks/>
          </p:cNvSpPr>
          <p:nvPr/>
        </p:nvSpPr>
        <p:spPr>
          <a:xfrm>
            <a:off x="3352797" y="4885637"/>
            <a:ext cx="3200394"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Tree>
    <p:extLst>
      <p:ext uri="{BB962C8B-B14F-4D97-AF65-F5344CB8AC3E}">
        <p14:creationId xmlns:p14="http://schemas.microsoft.com/office/powerpoint/2010/main" val="3854106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ubtitle 2"/>
          <p:cNvSpPr txBox="1">
            <a:spLocks/>
          </p:cNvSpPr>
          <p:nvPr/>
        </p:nvSpPr>
        <p:spPr>
          <a:xfrm>
            <a:off x="407194" y="1367644"/>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52" name="Subtitle 2"/>
          <p:cNvSpPr txBox="1">
            <a:spLocks/>
          </p:cNvSpPr>
          <p:nvPr/>
        </p:nvSpPr>
        <p:spPr>
          <a:xfrm>
            <a:off x="407193" y="1191981"/>
            <a:ext cx="575788" cy="175405"/>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Region</a:t>
            </a:r>
            <a:endParaRPr lang="en-US" sz="800" b="1" dirty="0">
              <a:solidFill>
                <a:schemeClr val="accent6">
                  <a:lumMod val="50000"/>
                </a:schemeClr>
              </a:solidFill>
            </a:endParaRPr>
          </a:p>
        </p:txBody>
      </p:sp>
      <p:sp>
        <p:nvSpPr>
          <p:cNvPr id="54" name="Subtitle 2"/>
          <p:cNvSpPr txBox="1">
            <a:spLocks/>
          </p:cNvSpPr>
          <p:nvPr/>
        </p:nvSpPr>
        <p:spPr>
          <a:xfrm>
            <a:off x="2049779" y="1190498"/>
            <a:ext cx="781049" cy="177017"/>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Notes</a:t>
            </a:r>
            <a:endParaRPr lang="en-US" sz="800" b="1" dirty="0">
              <a:solidFill>
                <a:schemeClr val="accent6">
                  <a:lumMod val="50000"/>
                </a:schemeClr>
              </a:solidFill>
            </a:endParaRP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accent6">
                    <a:lumMod val="50000"/>
                  </a:schemeClr>
                </a:solidFill>
              </a:rPr>
              <a:t>3</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86" name="Subtitle 2"/>
          <p:cNvSpPr txBox="1">
            <a:spLocks/>
          </p:cNvSpPr>
          <p:nvPr/>
        </p:nvSpPr>
        <p:spPr>
          <a:xfrm>
            <a:off x="2049779" y="1367644"/>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90"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DEMOGRAPHICS &amp; GEOGRAPHY</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92" name="Subtitle 2"/>
          <p:cNvSpPr txBox="1">
            <a:spLocks/>
          </p:cNvSpPr>
          <p:nvPr/>
        </p:nvSpPr>
        <p:spPr>
          <a:xfrm>
            <a:off x="517204" y="871676"/>
            <a:ext cx="1212536"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MAJOR REGIONS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93" name="Subtitle 2"/>
          <p:cNvSpPr txBox="1">
            <a:spLocks/>
          </p:cNvSpPr>
          <p:nvPr/>
        </p:nvSpPr>
        <p:spPr>
          <a:xfrm>
            <a:off x="407194" y="1599302"/>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94" name="Subtitle 2"/>
          <p:cNvSpPr txBox="1">
            <a:spLocks/>
          </p:cNvSpPr>
          <p:nvPr/>
        </p:nvSpPr>
        <p:spPr>
          <a:xfrm>
            <a:off x="2049779" y="1599302"/>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95" name="Subtitle 2"/>
          <p:cNvSpPr txBox="1">
            <a:spLocks/>
          </p:cNvSpPr>
          <p:nvPr/>
        </p:nvSpPr>
        <p:spPr>
          <a:xfrm>
            <a:off x="407193" y="1832211"/>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96" name="Subtitle 2"/>
          <p:cNvSpPr txBox="1">
            <a:spLocks/>
          </p:cNvSpPr>
          <p:nvPr/>
        </p:nvSpPr>
        <p:spPr>
          <a:xfrm>
            <a:off x="2049778" y="1832211"/>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97" name="Subtitle 2"/>
          <p:cNvSpPr txBox="1">
            <a:spLocks/>
          </p:cNvSpPr>
          <p:nvPr/>
        </p:nvSpPr>
        <p:spPr>
          <a:xfrm>
            <a:off x="407193" y="2063869"/>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98" name="Subtitle 2"/>
          <p:cNvSpPr txBox="1">
            <a:spLocks/>
          </p:cNvSpPr>
          <p:nvPr/>
        </p:nvSpPr>
        <p:spPr>
          <a:xfrm>
            <a:off x="2049778" y="2063869"/>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99" name="Subtitle 2"/>
          <p:cNvSpPr txBox="1">
            <a:spLocks/>
          </p:cNvSpPr>
          <p:nvPr/>
        </p:nvSpPr>
        <p:spPr>
          <a:xfrm>
            <a:off x="407194" y="2298538"/>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00" name="Subtitle 2"/>
          <p:cNvSpPr txBox="1">
            <a:spLocks/>
          </p:cNvSpPr>
          <p:nvPr/>
        </p:nvSpPr>
        <p:spPr>
          <a:xfrm>
            <a:off x="2049779" y="2298538"/>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01" name="Subtitle 2"/>
          <p:cNvSpPr txBox="1">
            <a:spLocks/>
          </p:cNvSpPr>
          <p:nvPr/>
        </p:nvSpPr>
        <p:spPr>
          <a:xfrm>
            <a:off x="407194" y="2530196"/>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02" name="Subtitle 2"/>
          <p:cNvSpPr txBox="1">
            <a:spLocks/>
          </p:cNvSpPr>
          <p:nvPr/>
        </p:nvSpPr>
        <p:spPr>
          <a:xfrm>
            <a:off x="2049779" y="2530196"/>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07" name="Subtitle 2"/>
          <p:cNvSpPr txBox="1">
            <a:spLocks/>
          </p:cNvSpPr>
          <p:nvPr/>
        </p:nvSpPr>
        <p:spPr>
          <a:xfrm>
            <a:off x="407194" y="3348666"/>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08" name="Subtitle 2"/>
          <p:cNvSpPr txBox="1">
            <a:spLocks/>
          </p:cNvSpPr>
          <p:nvPr/>
        </p:nvSpPr>
        <p:spPr>
          <a:xfrm>
            <a:off x="407193" y="3173003"/>
            <a:ext cx="575788" cy="175405"/>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City</a:t>
            </a:r>
            <a:endParaRPr lang="en-US" sz="800" b="1" dirty="0">
              <a:solidFill>
                <a:schemeClr val="accent6">
                  <a:lumMod val="50000"/>
                </a:schemeClr>
              </a:solidFill>
            </a:endParaRPr>
          </a:p>
        </p:txBody>
      </p:sp>
      <p:sp>
        <p:nvSpPr>
          <p:cNvPr id="109" name="Subtitle 2"/>
          <p:cNvSpPr txBox="1">
            <a:spLocks/>
          </p:cNvSpPr>
          <p:nvPr/>
        </p:nvSpPr>
        <p:spPr>
          <a:xfrm>
            <a:off x="2049779" y="3171520"/>
            <a:ext cx="781049" cy="177017"/>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Notes</a:t>
            </a:r>
            <a:endParaRPr lang="en-US" sz="800" b="1" dirty="0">
              <a:solidFill>
                <a:schemeClr val="accent6">
                  <a:lumMod val="50000"/>
                </a:schemeClr>
              </a:solidFill>
            </a:endParaRPr>
          </a:p>
        </p:txBody>
      </p:sp>
      <p:sp>
        <p:nvSpPr>
          <p:cNvPr id="110" name="Subtitle 2"/>
          <p:cNvSpPr txBox="1">
            <a:spLocks/>
          </p:cNvSpPr>
          <p:nvPr/>
        </p:nvSpPr>
        <p:spPr>
          <a:xfrm>
            <a:off x="2049779" y="3348666"/>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11" name="Subtitle 2"/>
          <p:cNvSpPr txBox="1">
            <a:spLocks/>
          </p:cNvSpPr>
          <p:nvPr/>
        </p:nvSpPr>
        <p:spPr>
          <a:xfrm>
            <a:off x="517203" y="2852698"/>
            <a:ext cx="121253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NOTABLE CITIES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12" name="Subtitle 2"/>
          <p:cNvSpPr txBox="1">
            <a:spLocks/>
          </p:cNvSpPr>
          <p:nvPr/>
        </p:nvSpPr>
        <p:spPr>
          <a:xfrm>
            <a:off x="407194" y="3580324"/>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13" name="Subtitle 2"/>
          <p:cNvSpPr txBox="1">
            <a:spLocks/>
          </p:cNvSpPr>
          <p:nvPr/>
        </p:nvSpPr>
        <p:spPr>
          <a:xfrm>
            <a:off x="2049779" y="3580324"/>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14" name="Subtitle 2"/>
          <p:cNvSpPr txBox="1">
            <a:spLocks/>
          </p:cNvSpPr>
          <p:nvPr/>
        </p:nvSpPr>
        <p:spPr>
          <a:xfrm>
            <a:off x="407193" y="3813233"/>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15" name="Subtitle 2"/>
          <p:cNvSpPr txBox="1">
            <a:spLocks/>
          </p:cNvSpPr>
          <p:nvPr/>
        </p:nvSpPr>
        <p:spPr>
          <a:xfrm>
            <a:off x="2049778" y="3813233"/>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16" name="Subtitle 2"/>
          <p:cNvSpPr txBox="1">
            <a:spLocks/>
          </p:cNvSpPr>
          <p:nvPr/>
        </p:nvSpPr>
        <p:spPr>
          <a:xfrm>
            <a:off x="407193" y="4044891"/>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17" name="Subtitle 2"/>
          <p:cNvSpPr txBox="1">
            <a:spLocks/>
          </p:cNvSpPr>
          <p:nvPr/>
        </p:nvSpPr>
        <p:spPr>
          <a:xfrm>
            <a:off x="2049778" y="4044891"/>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18" name="Subtitle 2"/>
          <p:cNvSpPr txBox="1">
            <a:spLocks/>
          </p:cNvSpPr>
          <p:nvPr/>
        </p:nvSpPr>
        <p:spPr>
          <a:xfrm>
            <a:off x="407194" y="4279560"/>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19" name="Subtitle 2"/>
          <p:cNvSpPr txBox="1">
            <a:spLocks/>
          </p:cNvSpPr>
          <p:nvPr/>
        </p:nvSpPr>
        <p:spPr>
          <a:xfrm>
            <a:off x="2049779" y="4279560"/>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20" name="Subtitle 2"/>
          <p:cNvSpPr txBox="1">
            <a:spLocks/>
          </p:cNvSpPr>
          <p:nvPr/>
        </p:nvSpPr>
        <p:spPr>
          <a:xfrm>
            <a:off x="407194" y="4511218"/>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21" name="Subtitle 2"/>
          <p:cNvSpPr txBox="1">
            <a:spLocks/>
          </p:cNvSpPr>
          <p:nvPr/>
        </p:nvSpPr>
        <p:spPr>
          <a:xfrm>
            <a:off x="2049779" y="4511218"/>
            <a:ext cx="450342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27" name="Subtitle 2"/>
          <p:cNvSpPr txBox="1">
            <a:spLocks/>
          </p:cNvSpPr>
          <p:nvPr/>
        </p:nvSpPr>
        <p:spPr>
          <a:xfrm>
            <a:off x="407193" y="5327987"/>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28" name="Subtitle 2"/>
          <p:cNvSpPr txBox="1">
            <a:spLocks/>
          </p:cNvSpPr>
          <p:nvPr/>
        </p:nvSpPr>
        <p:spPr>
          <a:xfrm>
            <a:off x="407192" y="5152324"/>
            <a:ext cx="575788" cy="175405"/>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Group</a:t>
            </a:r>
            <a:endParaRPr lang="en-US" sz="800" b="1" dirty="0">
              <a:solidFill>
                <a:schemeClr val="accent6">
                  <a:lumMod val="50000"/>
                </a:schemeClr>
              </a:solidFill>
            </a:endParaRPr>
          </a:p>
        </p:txBody>
      </p:sp>
      <p:sp>
        <p:nvSpPr>
          <p:cNvPr id="129" name="Subtitle 2"/>
          <p:cNvSpPr txBox="1">
            <a:spLocks/>
          </p:cNvSpPr>
          <p:nvPr/>
        </p:nvSpPr>
        <p:spPr>
          <a:xfrm>
            <a:off x="2049778" y="5150841"/>
            <a:ext cx="947423" cy="177017"/>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Percent of Total Population</a:t>
            </a:r>
            <a:endParaRPr lang="en-US" sz="800" b="1" dirty="0">
              <a:solidFill>
                <a:schemeClr val="accent6">
                  <a:lumMod val="50000"/>
                </a:schemeClr>
              </a:solidFill>
            </a:endParaRPr>
          </a:p>
        </p:txBody>
      </p:sp>
      <p:sp>
        <p:nvSpPr>
          <p:cNvPr id="130" name="Subtitle 2"/>
          <p:cNvSpPr txBox="1">
            <a:spLocks/>
          </p:cNvSpPr>
          <p:nvPr/>
        </p:nvSpPr>
        <p:spPr>
          <a:xfrm>
            <a:off x="2049778" y="5327987"/>
            <a:ext cx="947423"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31" name="Subtitle 2"/>
          <p:cNvSpPr txBox="1">
            <a:spLocks/>
          </p:cNvSpPr>
          <p:nvPr/>
        </p:nvSpPr>
        <p:spPr>
          <a:xfrm>
            <a:off x="517202" y="4831688"/>
            <a:ext cx="1852618"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POPULATION INFORMATION</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32" name="Subtitle 2"/>
          <p:cNvSpPr txBox="1">
            <a:spLocks/>
          </p:cNvSpPr>
          <p:nvPr/>
        </p:nvSpPr>
        <p:spPr>
          <a:xfrm>
            <a:off x="407192" y="562876"/>
            <a:ext cx="542927"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b="1" dirty="0" smtClean="0">
                <a:solidFill>
                  <a:schemeClr val="accent6">
                    <a:lumMod val="50000"/>
                  </a:schemeClr>
                </a:solidFill>
              </a:rPr>
              <a:t>Size:</a:t>
            </a:r>
            <a:endParaRPr lang="en-US" sz="1100" b="1" dirty="0">
              <a:solidFill>
                <a:schemeClr val="accent6">
                  <a:lumMod val="50000"/>
                </a:schemeClr>
              </a:solidFill>
            </a:endParaRPr>
          </a:p>
        </p:txBody>
      </p:sp>
      <p:sp>
        <p:nvSpPr>
          <p:cNvPr id="133" name="Subtitle 2"/>
          <p:cNvSpPr txBox="1">
            <a:spLocks/>
          </p:cNvSpPr>
          <p:nvPr/>
        </p:nvSpPr>
        <p:spPr>
          <a:xfrm>
            <a:off x="950119" y="562874"/>
            <a:ext cx="170497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dirty="0" smtClean="0">
                <a:solidFill>
                  <a:schemeClr val="accent6">
                    <a:lumMod val="50000"/>
                  </a:schemeClr>
                </a:solidFill>
              </a:rPr>
              <a:t>How much area?</a:t>
            </a:r>
            <a:endParaRPr lang="en-US" sz="1100" dirty="0">
              <a:solidFill>
                <a:schemeClr val="accent6">
                  <a:lumMod val="50000"/>
                </a:schemeClr>
              </a:solidFill>
            </a:endParaRPr>
          </a:p>
        </p:txBody>
      </p:sp>
      <p:sp>
        <p:nvSpPr>
          <p:cNvPr id="136" name="Subtitle 2"/>
          <p:cNvSpPr txBox="1">
            <a:spLocks/>
          </p:cNvSpPr>
          <p:nvPr/>
        </p:nvSpPr>
        <p:spPr>
          <a:xfrm>
            <a:off x="2997201" y="5141611"/>
            <a:ext cx="781049" cy="177017"/>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Notes</a:t>
            </a:r>
            <a:endParaRPr lang="en-US" sz="800" b="1" dirty="0">
              <a:solidFill>
                <a:schemeClr val="accent6">
                  <a:lumMod val="50000"/>
                </a:schemeClr>
              </a:solidFill>
            </a:endParaRPr>
          </a:p>
        </p:txBody>
      </p:sp>
      <p:sp>
        <p:nvSpPr>
          <p:cNvPr id="137" name="Subtitle 2"/>
          <p:cNvSpPr txBox="1">
            <a:spLocks/>
          </p:cNvSpPr>
          <p:nvPr/>
        </p:nvSpPr>
        <p:spPr>
          <a:xfrm>
            <a:off x="2997201" y="5318757"/>
            <a:ext cx="355599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38" name="Subtitle 2"/>
          <p:cNvSpPr txBox="1">
            <a:spLocks/>
          </p:cNvSpPr>
          <p:nvPr/>
        </p:nvSpPr>
        <p:spPr>
          <a:xfrm>
            <a:off x="407192" y="5569231"/>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39" name="Subtitle 2"/>
          <p:cNvSpPr txBox="1">
            <a:spLocks/>
          </p:cNvSpPr>
          <p:nvPr/>
        </p:nvSpPr>
        <p:spPr>
          <a:xfrm>
            <a:off x="2049777" y="5569231"/>
            <a:ext cx="947423"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40" name="Subtitle 2"/>
          <p:cNvSpPr txBox="1">
            <a:spLocks/>
          </p:cNvSpPr>
          <p:nvPr/>
        </p:nvSpPr>
        <p:spPr>
          <a:xfrm>
            <a:off x="2997200" y="5560001"/>
            <a:ext cx="355599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41" name="Subtitle 2"/>
          <p:cNvSpPr txBox="1">
            <a:spLocks/>
          </p:cNvSpPr>
          <p:nvPr/>
        </p:nvSpPr>
        <p:spPr>
          <a:xfrm>
            <a:off x="407193" y="5804501"/>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42" name="Subtitle 2"/>
          <p:cNvSpPr txBox="1">
            <a:spLocks/>
          </p:cNvSpPr>
          <p:nvPr/>
        </p:nvSpPr>
        <p:spPr>
          <a:xfrm>
            <a:off x="2049778" y="5804501"/>
            <a:ext cx="947423"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43" name="Subtitle 2"/>
          <p:cNvSpPr txBox="1">
            <a:spLocks/>
          </p:cNvSpPr>
          <p:nvPr/>
        </p:nvSpPr>
        <p:spPr>
          <a:xfrm>
            <a:off x="2997201" y="5795271"/>
            <a:ext cx="355599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44" name="Subtitle 2"/>
          <p:cNvSpPr txBox="1">
            <a:spLocks/>
          </p:cNvSpPr>
          <p:nvPr/>
        </p:nvSpPr>
        <p:spPr>
          <a:xfrm>
            <a:off x="407192" y="6045745"/>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45" name="Subtitle 2"/>
          <p:cNvSpPr txBox="1">
            <a:spLocks/>
          </p:cNvSpPr>
          <p:nvPr/>
        </p:nvSpPr>
        <p:spPr>
          <a:xfrm>
            <a:off x="2049777" y="6045745"/>
            <a:ext cx="947423"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46" name="Subtitle 2"/>
          <p:cNvSpPr txBox="1">
            <a:spLocks/>
          </p:cNvSpPr>
          <p:nvPr/>
        </p:nvSpPr>
        <p:spPr>
          <a:xfrm>
            <a:off x="2997200" y="6036515"/>
            <a:ext cx="355599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47" name="Subtitle 2"/>
          <p:cNvSpPr txBox="1">
            <a:spLocks/>
          </p:cNvSpPr>
          <p:nvPr/>
        </p:nvSpPr>
        <p:spPr>
          <a:xfrm>
            <a:off x="407193" y="6290245"/>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48" name="Subtitle 2"/>
          <p:cNvSpPr txBox="1">
            <a:spLocks/>
          </p:cNvSpPr>
          <p:nvPr/>
        </p:nvSpPr>
        <p:spPr>
          <a:xfrm>
            <a:off x="2049778" y="6290245"/>
            <a:ext cx="947423"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49" name="Subtitle 2"/>
          <p:cNvSpPr txBox="1">
            <a:spLocks/>
          </p:cNvSpPr>
          <p:nvPr/>
        </p:nvSpPr>
        <p:spPr>
          <a:xfrm>
            <a:off x="2997201" y="6281015"/>
            <a:ext cx="355599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50" name="Subtitle 2"/>
          <p:cNvSpPr txBox="1">
            <a:spLocks/>
          </p:cNvSpPr>
          <p:nvPr/>
        </p:nvSpPr>
        <p:spPr>
          <a:xfrm>
            <a:off x="407192" y="6531489"/>
            <a:ext cx="164258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100" dirty="0">
              <a:solidFill>
                <a:schemeClr val="accent6">
                  <a:lumMod val="50000"/>
                </a:schemeClr>
              </a:solidFill>
            </a:endParaRPr>
          </a:p>
        </p:txBody>
      </p:sp>
      <p:sp>
        <p:nvSpPr>
          <p:cNvPr id="151" name="Subtitle 2"/>
          <p:cNvSpPr txBox="1">
            <a:spLocks/>
          </p:cNvSpPr>
          <p:nvPr/>
        </p:nvSpPr>
        <p:spPr>
          <a:xfrm>
            <a:off x="2049777" y="6531489"/>
            <a:ext cx="947423"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52" name="Subtitle 2"/>
          <p:cNvSpPr txBox="1">
            <a:spLocks/>
          </p:cNvSpPr>
          <p:nvPr/>
        </p:nvSpPr>
        <p:spPr>
          <a:xfrm>
            <a:off x="2997200" y="6522259"/>
            <a:ext cx="355599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US" sz="1100" dirty="0">
              <a:solidFill>
                <a:schemeClr val="accent6">
                  <a:lumMod val="50000"/>
                </a:schemeClr>
              </a:solidFill>
            </a:endParaRPr>
          </a:p>
        </p:txBody>
      </p:sp>
      <p:sp>
        <p:nvSpPr>
          <p:cNvPr id="153" name="Subtitle 2"/>
          <p:cNvSpPr txBox="1">
            <a:spLocks/>
          </p:cNvSpPr>
          <p:nvPr/>
        </p:nvSpPr>
        <p:spPr>
          <a:xfrm>
            <a:off x="2725735" y="562874"/>
            <a:ext cx="1208090"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b="1" dirty="0" smtClean="0">
                <a:solidFill>
                  <a:schemeClr val="accent6">
                    <a:lumMod val="50000"/>
                  </a:schemeClr>
                </a:solidFill>
              </a:rPr>
              <a:t>Total Population:</a:t>
            </a:r>
            <a:endParaRPr lang="en-US" sz="1100" b="1" dirty="0">
              <a:solidFill>
                <a:schemeClr val="accent6">
                  <a:lumMod val="50000"/>
                </a:schemeClr>
              </a:solidFill>
            </a:endParaRPr>
          </a:p>
        </p:txBody>
      </p:sp>
      <p:sp>
        <p:nvSpPr>
          <p:cNvPr id="154" name="Subtitle 2"/>
          <p:cNvSpPr txBox="1">
            <a:spLocks/>
          </p:cNvSpPr>
          <p:nvPr/>
        </p:nvSpPr>
        <p:spPr>
          <a:xfrm>
            <a:off x="3933825" y="562874"/>
            <a:ext cx="1571625" cy="23201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ctr" anchorCtr="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dirty="0" smtClean="0">
                <a:solidFill>
                  <a:schemeClr val="accent6">
                    <a:lumMod val="50000"/>
                  </a:schemeClr>
                </a:solidFill>
              </a:rPr>
              <a:t>How many people?</a:t>
            </a:r>
            <a:endParaRPr lang="en-US" sz="1100" dirty="0">
              <a:solidFill>
                <a:schemeClr val="accent6">
                  <a:lumMod val="50000"/>
                </a:schemeClr>
              </a:solidFill>
            </a:endParaRPr>
          </a:p>
        </p:txBody>
      </p:sp>
      <p:graphicFrame>
        <p:nvGraphicFramePr>
          <p:cNvPr id="11" name="Chart 10"/>
          <p:cNvGraphicFramePr/>
          <p:nvPr>
            <p:extLst>
              <p:ext uri="{D42A27DB-BD31-4B8C-83A1-F6EECF244321}">
                <p14:modId xmlns:p14="http://schemas.microsoft.com/office/powerpoint/2010/main" val="2611138662"/>
              </p:ext>
            </p:extLst>
          </p:nvPr>
        </p:nvGraphicFramePr>
        <p:xfrm>
          <a:off x="1436008" y="6850114"/>
          <a:ext cx="4069441" cy="18455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67340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descr="Insert picture here"/>
          <p:cNvSpPr/>
          <p:nvPr/>
        </p:nvSpPr>
        <p:spPr>
          <a:xfrm>
            <a:off x="380995" y="544795"/>
            <a:ext cx="6172203" cy="4586039"/>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smtClean="0">
              <a:solidFill>
                <a:schemeClr val="accent6">
                  <a:lumMod val="50000"/>
                </a:schemeClr>
              </a:solidFill>
              <a:effectLst>
                <a:outerShdw blurRad="50800" dist="38100" dir="2700000" algn="tl" rotWithShape="0">
                  <a:prstClr val="black">
                    <a:alpha val="40000"/>
                  </a:prstClr>
                </a:outerShdw>
              </a:effectLst>
            </a:endParaRPr>
          </a:p>
          <a:p>
            <a:pPr algn="ctr"/>
            <a:r>
              <a:rPr lang="en-US" dirty="0" smtClean="0">
                <a:solidFill>
                  <a:schemeClr val="accent6">
                    <a:lumMod val="50000"/>
                  </a:schemeClr>
                </a:solidFill>
                <a:effectLst>
                  <a:outerShdw blurRad="50800" dist="38100" dir="2700000" algn="tl" rotWithShape="0">
                    <a:prstClr val="black">
                      <a:alpha val="40000"/>
                    </a:prstClr>
                  </a:outerShdw>
                </a:effectLst>
              </a:rPr>
              <a:t>Place Region Map Here</a:t>
            </a:r>
            <a:endParaRPr lang="en-US" sz="1100" dirty="0">
              <a:solidFill>
                <a:schemeClr val="accent6">
                  <a:lumMod val="50000"/>
                </a:schemeClr>
              </a:solidFill>
              <a:effectLst>
                <a:outerShdw blurRad="50800" dist="38100" dir="2700000" algn="tl" rotWithShape="0">
                  <a:prstClr val="black">
                    <a:alpha val="40000"/>
                  </a:prstClr>
                </a:outerShdw>
              </a:effectLst>
            </a:endParaRP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6">
                    <a:lumMod val="50000"/>
                  </a:schemeClr>
                </a:solidFill>
              </a:rPr>
              <a:t>4</a:t>
            </a: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2" name="Subtitle 2"/>
          <p:cNvSpPr txBox="1">
            <a:spLocks/>
          </p:cNvSpPr>
          <p:nvPr/>
        </p:nvSpPr>
        <p:spPr>
          <a:xfrm>
            <a:off x="517203" y="239551"/>
            <a:ext cx="549598"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Maps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61" name="Rectangle 60" descr="Insert picture here"/>
          <p:cNvSpPr/>
          <p:nvPr/>
        </p:nvSpPr>
        <p:spPr>
          <a:xfrm>
            <a:off x="380995" y="5230388"/>
            <a:ext cx="3660427" cy="3472646"/>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smtClean="0">
              <a:solidFill>
                <a:schemeClr val="accent6">
                  <a:lumMod val="50000"/>
                </a:schemeClr>
              </a:solidFill>
              <a:effectLst>
                <a:outerShdw blurRad="50800" dist="38100" dir="2700000" algn="tl" rotWithShape="0">
                  <a:prstClr val="black">
                    <a:alpha val="40000"/>
                  </a:prstClr>
                </a:outerShdw>
              </a:effectLst>
            </a:endParaRPr>
          </a:p>
          <a:p>
            <a:pPr algn="ctr"/>
            <a:r>
              <a:rPr lang="en-US" dirty="0" smtClean="0">
                <a:solidFill>
                  <a:schemeClr val="accent6">
                    <a:lumMod val="50000"/>
                  </a:schemeClr>
                </a:solidFill>
                <a:effectLst>
                  <a:outerShdw blurRad="50800" dist="38100" dir="2700000" algn="tl" rotWithShape="0">
                    <a:prstClr val="black">
                      <a:alpha val="40000"/>
                    </a:prstClr>
                  </a:outerShdw>
                </a:effectLst>
              </a:rPr>
              <a:t>Place Capital City Map Here</a:t>
            </a:r>
            <a:endParaRPr lang="en-US" sz="1100" dirty="0">
              <a:solidFill>
                <a:schemeClr val="accent6">
                  <a:lumMod val="50000"/>
                </a:schemeClr>
              </a:solidFill>
              <a:effectLst>
                <a:outerShdw blurRad="50800" dist="38100" dir="2700000" algn="tl" rotWithShape="0">
                  <a:prstClr val="black">
                    <a:alpha val="40000"/>
                  </a:prstClr>
                </a:outerShdw>
              </a:effectLst>
            </a:endParaRPr>
          </a:p>
        </p:txBody>
      </p:sp>
      <p:sp>
        <p:nvSpPr>
          <p:cNvPr id="62" name="Rectangle 61" descr="Insert picture here"/>
          <p:cNvSpPr/>
          <p:nvPr/>
        </p:nvSpPr>
        <p:spPr>
          <a:xfrm>
            <a:off x="4123263" y="5230388"/>
            <a:ext cx="2429936" cy="3472646"/>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smtClean="0">
              <a:solidFill>
                <a:schemeClr val="accent6">
                  <a:lumMod val="50000"/>
                </a:schemeClr>
              </a:solidFill>
              <a:effectLst>
                <a:outerShdw blurRad="50800" dist="38100" dir="2700000" algn="tl" rotWithShape="0">
                  <a:prstClr val="black">
                    <a:alpha val="40000"/>
                  </a:prstClr>
                </a:outerShdw>
              </a:effectLst>
            </a:endParaRPr>
          </a:p>
          <a:p>
            <a:pPr algn="ctr"/>
            <a:r>
              <a:rPr lang="en-US" dirty="0" smtClean="0">
                <a:solidFill>
                  <a:schemeClr val="accent6">
                    <a:lumMod val="50000"/>
                  </a:schemeClr>
                </a:solidFill>
                <a:effectLst>
                  <a:outerShdw blurRad="50800" dist="38100" dir="2700000" algn="tl" rotWithShape="0">
                    <a:prstClr val="black">
                      <a:alpha val="40000"/>
                    </a:prstClr>
                  </a:outerShdw>
                </a:effectLst>
              </a:rPr>
              <a:t>Key to Major Cities and Geographical Features (such as mountain ranges, rivers, deserts, forests, etc.)</a:t>
            </a:r>
            <a:endParaRPr lang="en-US" sz="1100" dirty="0">
              <a:solidFill>
                <a:schemeClr val="accent6">
                  <a:lumMod val="50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4046791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accent6">
                    <a:lumMod val="50000"/>
                  </a:schemeClr>
                </a:solidFill>
              </a:rPr>
              <a:t>5</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0"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ENVIRONMENT &amp; CLIMATE</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131" name="Subtitle 2"/>
          <p:cNvSpPr txBox="1">
            <a:spLocks/>
          </p:cNvSpPr>
          <p:nvPr/>
        </p:nvSpPr>
        <p:spPr>
          <a:xfrm>
            <a:off x="517205" y="6068383"/>
            <a:ext cx="1128718"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FLORA &amp; FAUNA</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70" name="TextBox 69"/>
          <p:cNvSpPr txBox="1"/>
          <p:nvPr/>
        </p:nvSpPr>
        <p:spPr>
          <a:xfrm>
            <a:off x="380997" y="3772895"/>
            <a:ext cx="6172200" cy="2221520"/>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couple of paragraphs about natural resources:</a:t>
            </a:r>
          </a:p>
          <a:p>
            <a:r>
              <a:rPr lang="en-US" sz="1100" dirty="0" smtClean="0">
                <a:solidFill>
                  <a:schemeClr val="accent6">
                    <a:lumMod val="50000"/>
                  </a:schemeClr>
                </a:solidFill>
              </a:rPr>
              <a:t>Which </a:t>
            </a:r>
            <a:r>
              <a:rPr lang="en-US" sz="1100" dirty="0">
                <a:solidFill>
                  <a:schemeClr val="accent6">
                    <a:lumMod val="50000"/>
                  </a:schemeClr>
                </a:solidFill>
              </a:rPr>
              <a:t>areas are the most fertile </a:t>
            </a:r>
            <a:r>
              <a:rPr lang="en-US" sz="1100" dirty="0" smtClean="0">
                <a:solidFill>
                  <a:schemeClr val="accent6">
                    <a:lumMod val="50000"/>
                  </a:schemeClr>
                </a:solidFill>
              </a:rPr>
              <a:t>farmland?</a:t>
            </a:r>
          </a:p>
          <a:p>
            <a:r>
              <a:rPr lang="en-US" sz="1100" dirty="0" smtClean="0">
                <a:solidFill>
                  <a:schemeClr val="accent6">
                    <a:lumMod val="50000"/>
                  </a:schemeClr>
                </a:solidFill>
              </a:rPr>
              <a:t>Where </a:t>
            </a:r>
            <a:r>
              <a:rPr lang="en-US" sz="1100" dirty="0">
                <a:solidFill>
                  <a:schemeClr val="accent6">
                    <a:lumMod val="50000"/>
                  </a:schemeClr>
                </a:solidFill>
              </a:rPr>
              <a:t>are mineral resources </a:t>
            </a:r>
            <a:r>
              <a:rPr lang="en-US" sz="1100" dirty="0" smtClean="0">
                <a:solidFill>
                  <a:schemeClr val="accent6">
                    <a:lumMod val="50000"/>
                  </a:schemeClr>
                </a:solidFill>
              </a:rPr>
              <a:t>located?</a:t>
            </a:r>
          </a:p>
          <a:p>
            <a:r>
              <a:rPr lang="en-US" sz="1100" dirty="0" smtClean="0">
                <a:solidFill>
                  <a:schemeClr val="accent6">
                    <a:lumMod val="50000"/>
                  </a:schemeClr>
                </a:solidFill>
              </a:rPr>
              <a:t>Which </a:t>
            </a:r>
            <a:r>
              <a:rPr lang="en-US" sz="1100" dirty="0">
                <a:solidFill>
                  <a:schemeClr val="accent6">
                    <a:lumMod val="50000"/>
                  </a:schemeClr>
                </a:solidFill>
              </a:rPr>
              <a:t>resources (e.g., coal, oil, iron ore, gold, diamonds, limestone, etc.) are particularly abundant, and in which </a:t>
            </a:r>
            <a:r>
              <a:rPr lang="en-US" sz="1100" dirty="0" smtClean="0">
                <a:solidFill>
                  <a:schemeClr val="accent6">
                    <a:lumMod val="50000"/>
                  </a:schemeClr>
                </a:solidFill>
              </a:rPr>
              <a:t>areas? Which </a:t>
            </a:r>
            <a:r>
              <a:rPr lang="en-US" sz="1100" dirty="0">
                <a:solidFill>
                  <a:schemeClr val="accent6">
                    <a:lumMod val="50000"/>
                  </a:schemeClr>
                </a:solidFill>
              </a:rPr>
              <a:t>are scarce</a:t>
            </a:r>
            <a:r>
              <a:rPr lang="en-US" sz="1100" dirty="0" smtClean="0">
                <a:solidFill>
                  <a:schemeClr val="accent6">
                    <a:lumMod val="50000"/>
                  </a:schemeClr>
                </a:solidFill>
              </a:rPr>
              <a:t>?</a:t>
            </a:r>
          </a:p>
          <a:p>
            <a:r>
              <a:rPr lang="en-US" sz="1100" dirty="0" smtClean="0">
                <a:solidFill>
                  <a:schemeClr val="accent6">
                    <a:lumMod val="50000"/>
                  </a:schemeClr>
                </a:solidFill>
              </a:rPr>
              <a:t>Which </a:t>
            </a:r>
            <a:r>
              <a:rPr lang="en-US" sz="1100" dirty="0">
                <a:solidFill>
                  <a:schemeClr val="accent6">
                    <a:lumMod val="50000"/>
                  </a:schemeClr>
                </a:solidFill>
              </a:rPr>
              <a:t>natural resources, if any, have been depleted in which areas over </a:t>
            </a:r>
            <a:r>
              <a:rPr lang="en-US" sz="1100" dirty="0" smtClean="0">
                <a:solidFill>
                  <a:schemeClr val="accent6">
                    <a:lumMod val="50000"/>
                  </a:schemeClr>
                </a:solidFill>
              </a:rPr>
              <a:t>time?</a:t>
            </a:r>
          </a:p>
          <a:p>
            <a:r>
              <a:rPr lang="en-US" sz="1100" dirty="0" smtClean="0">
                <a:solidFill>
                  <a:schemeClr val="accent6">
                    <a:lumMod val="50000"/>
                  </a:schemeClr>
                </a:solidFill>
              </a:rPr>
              <a:t>Are </a:t>
            </a:r>
            <a:r>
              <a:rPr lang="en-US" sz="1100" dirty="0">
                <a:solidFill>
                  <a:schemeClr val="accent6">
                    <a:lumMod val="50000"/>
                  </a:schemeClr>
                </a:solidFill>
              </a:rPr>
              <a:t>there places where there are rich deposits that haven’t been discovered yet, or where they haven’t been fully </a:t>
            </a:r>
            <a:r>
              <a:rPr lang="en-US" sz="1100" dirty="0" smtClean="0">
                <a:solidFill>
                  <a:schemeClr val="accent6">
                    <a:lumMod val="50000"/>
                  </a:schemeClr>
                </a:solidFill>
              </a:rPr>
              <a:t>exploited?</a:t>
            </a:r>
          </a:p>
          <a:p>
            <a:r>
              <a:rPr lang="en-US" sz="1100" dirty="0" smtClean="0">
                <a:solidFill>
                  <a:schemeClr val="accent6">
                    <a:lumMod val="50000"/>
                  </a:schemeClr>
                </a:solidFill>
              </a:rPr>
              <a:t>How </a:t>
            </a:r>
            <a:r>
              <a:rPr lang="en-US" sz="1100" dirty="0">
                <a:solidFill>
                  <a:schemeClr val="accent6">
                    <a:lumMod val="50000"/>
                  </a:schemeClr>
                </a:solidFill>
              </a:rPr>
              <a:t>much conflict has been or might be caused by these imbalances in </a:t>
            </a:r>
            <a:r>
              <a:rPr lang="en-US" sz="1100" dirty="0" smtClean="0">
                <a:solidFill>
                  <a:schemeClr val="accent6">
                    <a:lumMod val="50000"/>
                  </a:schemeClr>
                </a:solidFill>
              </a:rPr>
              <a:t>resources?  How </a:t>
            </a:r>
            <a:r>
              <a:rPr lang="en-US" sz="1100" dirty="0">
                <a:solidFill>
                  <a:schemeClr val="accent6">
                    <a:lumMod val="50000"/>
                  </a:schemeClr>
                </a:solidFill>
              </a:rPr>
              <a:t>much active, peaceful </a:t>
            </a:r>
            <a:r>
              <a:rPr lang="en-US" sz="1100" dirty="0" smtClean="0">
                <a:solidFill>
                  <a:schemeClr val="accent6">
                    <a:lumMod val="50000"/>
                  </a:schemeClr>
                </a:solidFill>
              </a:rPr>
              <a:t>trade?</a:t>
            </a:r>
          </a:p>
          <a:p>
            <a:r>
              <a:rPr lang="en-US" sz="1100" dirty="0" smtClean="0">
                <a:solidFill>
                  <a:schemeClr val="accent6">
                    <a:lumMod val="50000"/>
                  </a:schemeClr>
                </a:solidFill>
              </a:rPr>
              <a:t>What </a:t>
            </a:r>
            <a:r>
              <a:rPr lang="en-US" sz="1100" dirty="0">
                <a:solidFill>
                  <a:schemeClr val="accent6">
                    <a:lumMod val="50000"/>
                  </a:schemeClr>
                </a:solidFill>
              </a:rPr>
              <a:t>water resources available, and for what uses (a mill wheel requires flowing water, i.e., river or stream; irrigation needs a large, dependable water source like a lake or large </a:t>
            </a:r>
            <a:r>
              <a:rPr lang="en-US" sz="1100" dirty="0" smtClean="0">
                <a:solidFill>
                  <a:schemeClr val="accent6">
                    <a:lumMod val="50000"/>
                  </a:schemeClr>
                </a:solidFill>
              </a:rPr>
              <a:t>river; </a:t>
            </a:r>
            <a:r>
              <a:rPr lang="en-US" sz="1100" dirty="0">
                <a:solidFill>
                  <a:schemeClr val="accent6">
                    <a:lumMod val="50000"/>
                  </a:schemeClr>
                </a:solidFill>
              </a:rPr>
              <a:t>etc</a:t>
            </a:r>
            <a:r>
              <a:rPr lang="en-US" sz="1100" dirty="0" smtClean="0">
                <a:solidFill>
                  <a:schemeClr val="accent6">
                    <a:lumMod val="50000"/>
                  </a:schemeClr>
                </a:solidFill>
              </a:rPr>
              <a:t>.)?</a:t>
            </a:r>
            <a:endParaRPr lang="en-US" sz="1100" dirty="0">
              <a:solidFill>
                <a:schemeClr val="accent6">
                  <a:lumMod val="50000"/>
                </a:schemeClr>
              </a:solidFill>
            </a:endParaRPr>
          </a:p>
        </p:txBody>
      </p:sp>
      <p:sp>
        <p:nvSpPr>
          <p:cNvPr id="71" name="Subtitle 2"/>
          <p:cNvSpPr txBox="1">
            <a:spLocks/>
          </p:cNvSpPr>
          <p:nvPr/>
        </p:nvSpPr>
        <p:spPr>
          <a:xfrm>
            <a:off x="380998" y="567407"/>
            <a:ext cx="1193008" cy="598931"/>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b="1" dirty="0" smtClean="0">
                <a:solidFill>
                  <a:schemeClr val="accent6">
                    <a:lumMod val="50000"/>
                  </a:schemeClr>
                </a:solidFill>
              </a:rPr>
              <a:t>Environment(s):</a:t>
            </a:r>
            <a:endParaRPr lang="en-US" sz="1100" b="1" dirty="0">
              <a:solidFill>
                <a:schemeClr val="accent6">
                  <a:lumMod val="50000"/>
                </a:schemeClr>
              </a:solidFill>
            </a:endParaRPr>
          </a:p>
        </p:txBody>
      </p:sp>
      <p:sp>
        <p:nvSpPr>
          <p:cNvPr id="72" name="Subtitle 2"/>
          <p:cNvSpPr txBox="1">
            <a:spLocks/>
          </p:cNvSpPr>
          <p:nvPr/>
        </p:nvSpPr>
        <p:spPr>
          <a:xfrm>
            <a:off x="1574006" y="567406"/>
            <a:ext cx="4979191" cy="598932"/>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t" anchorCtr="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A few sentences on the environment.  Is it mostly forest, grassland, desert, tundra, mountains, taiga, rainforest, island, etc.?</a:t>
            </a:r>
            <a:endParaRPr lang="en-US" sz="1100" dirty="0">
              <a:solidFill>
                <a:schemeClr val="accent6">
                  <a:lumMod val="50000"/>
                </a:schemeClr>
              </a:solidFill>
            </a:endParaRPr>
          </a:p>
        </p:txBody>
      </p:sp>
      <p:sp>
        <p:nvSpPr>
          <p:cNvPr id="77" name="Subtitle 2"/>
          <p:cNvSpPr txBox="1">
            <a:spLocks/>
          </p:cNvSpPr>
          <p:nvPr/>
        </p:nvSpPr>
        <p:spPr>
          <a:xfrm>
            <a:off x="517205" y="3485884"/>
            <a:ext cx="142589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NATURAL RESOURCES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78" name="TextBox 77"/>
          <p:cNvSpPr txBox="1"/>
          <p:nvPr/>
        </p:nvSpPr>
        <p:spPr>
          <a:xfrm>
            <a:off x="380998" y="6355395"/>
            <a:ext cx="6172200" cy="2203872"/>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paragraph or two about the </a:t>
            </a:r>
            <a:r>
              <a:rPr lang="en-US" sz="1100" dirty="0">
                <a:solidFill>
                  <a:schemeClr val="accent6">
                    <a:lumMod val="50000"/>
                  </a:schemeClr>
                </a:solidFill>
              </a:rPr>
              <a:t>types of animals and plants </a:t>
            </a:r>
            <a:r>
              <a:rPr lang="en-US" sz="1100" dirty="0" smtClean="0">
                <a:solidFill>
                  <a:schemeClr val="accent6">
                    <a:lumMod val="50000"/>
                  </a:schemeClr>
                </a:solidFill>
              </a:rPr>
              <a:t>in this region:</a:t>
            </a:r>
          </a:p>
          <a:p>
            <a:r>
              <a:rPr lang="en-US" sz="1100" dirty="0" smtClean="0">
                <a:solidFill>
                  <a:schemeClr val="accent6">
                    <a:lumMod val="50000"/>
                  </a:schemeClr>
                </a:solidFill>
              </a:rPr>
              <a:t>What </a:t>
            </a:r>
            <a:r>
              <a:rPr lang="en-US" sz="1100" dirty="0">
                <a:solidFill>
                  <a:schemeClr val="accent6">
                    <a:lumMod val="50000"/>
                  </a:schemeClr>
                </a:solidFill>
              </a:rPr>
              <a:t>sorts of uses have people found for the flora or fauna in this </a:t>
            </a:r>
            <a:r>
              <a:rPr lang="en-US" sz="1100" dirty="0" smtClean="0">
                <a:solidFill>
                  <a:schemeClr val="accent6">
                    <a:lumMod val="50000"/>
                  </a:schemeClr>
                </a:solidFill>
              </a:rPr>
              <a:t>region (e.g</a:t>
            </a:r>
            <a:r>
              <a:rPr lang="en-US" sz="1100" dirty="0">
                <a:solidFill>
                  <a:schemeClr val="accent6">
                    <a:lumMod val="50000"/>
                  </a:schemeClr>
                </a:solidFill>
              </a:rPr>
              <a:t>., for fur, whale oil, hides, magical ingredients, hat </a:t>
            </a:r>
            <a:r>
              <a:rPr lang="en-US" sz="1100" dirty="0" smtClean="0">
                <a:solidFill>
                  <a:schemeClr val="accent6">
                    <a:lumMod val="50000"/>
                  </a:schemeClr>
                </a:solidFill>
              </a:rPr>
              <a:t>feathers)?</a:t>
            </a:r>
          </a:p>
          <a:p>
            <a:r>
              <a:rPr lang="en-US" sz="1100" dirty="0" smtClean="0">
                <a:solidFill>
                  <a:schemeClr val="accent6">
                    <a:lumMod val="50000"/>
                  </a:schemeClr>
                </a:solidFill>
              </a:rPr>
              <a:t>Which </a:t>
            </a:r>
            <a:r>
              <a:rPr lang="en-US" sz="1100" dirty="0">
                <a:solidFill>
                  <a:schemeClr val="accent6">
                    <a:lumMod val="50000"/>
                  </a:schemeClr>
                </a:solidFill>
              </a:rPr>
              <a:t>are commonly domesticated in this area? </a:t>
            </a:r>
          </a:p>
        </p:txBody>
      </p:sp>
      <p:sp>
        <p:nvSpPr>
          <p:cNvPr id="81" name="TextBox 80"/>
          <p:cNvSpPr txBox="1"/>
          <p:nvPr/>
        </p:nvSpPr>
        <p:spPr>
          <a:xfrm>
            <a:off x="380997" y="1527317"/>
            <a:ext cx="6172200" cy="1884599"/>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paragraph or two about the weather and climate:</a:t>
            </a:r>
          </a:p>
          <a:p>
            <a:r>
              <a:rPr lang="en-US" sz="1100" dirty="0" smtClean="0">
                <a:solidFill>
                  <a:schemeClr val="accent6">
                    <a:lumMod val="50000"/>
                  </a:schemeClr>
                </a:solidFill>
              </a:rPr>
              <a:t>How </a:t>
            </a:r>
            <a:r>
              <a:rPr lang="en-US" sz="1100" dirty="0">
                <a:solidFill>
                  <a:schemeClr val="accent6">
                    <a:lumMod val="50000"/>
                  </a:schemeClr>
                </a:solidFill>
              </a:rPr>
              <a:t>much land is in each of the equatorial, temperate, and polar zones</a:t>
            </a:r>
            <a:r>
              <a:rPr lang="en-US" sz="1100" dirty="0" smtClean="0">
                <a:solidFill>
                  <a:schemeClr val="accent6">
                    <a:lumMod val="50000"/>
                  </a:schemeClr>
                </a:solidFill>
              </a:rPr>
              <a:t>?</a:t>
            </a:r>
          </a:p>
          <a:p>
            <a:r>
              <a:rPr lang="en-US" sz="1100" dirty="0" smtClean="0">
                <a:solidFill>
                  <a:schemeClr val="accent6">
                    <a:lumMod val="50000"/>
                  </a:schemeClr>
                </a:solidFill>
              </a:rPr>
              <a:t>What </a:t>
            </a:r>
            <a:r>
              <a:rPr lang="en-US" sz="1100" dirty="0">
                <a:solidFill>
                  <a:schemeClr val="accent6">
                    <a:lumMod val="50000"/>
                  </a:schemeClr>
                </a:solidFill>
              </a:rPr>
              <a:t>are the predominant weather patterns?  Tropical? Stormy? </a:t>
            </a:r>
            <a:r>
              <a:rPr lang="en-US" sz="1100" dirty="0" smtClean="0">
                <a:solidFill>
                  <a:schemeClr val="accent6">
                    <a:lumMod val="50000"/>
                  </a:schemeClr>
                </a:solidFill>
              </a:rPr>
              <a:t>Cold?</a:t>
            </a:r>
          </a:p>
          <a:p>
            <a:r>
              <a:rPr lang="en-US" sz="1100" dirty="0" smtClean="0">
                <a:solidFill>
                  <a:schemeClr val="accent6">
                    <a:lumMod val="50000"/>
                  </a:schemeClr>
                </a:solidFill>
              </a:rPr>
              <a:t>Natural </a:t>
            </a:r>
            <a:r>
              <a:rPr lang="en-US" sz="1100" dirty="0">
                <a:solidFill>
                  <a:schemeClr val="accent6">
                    <a:lumMod val="50000"/>
                  </a:schemeClr>
                </a:solidFill>
              </a:rPr>
              <a:t>disasters? Earthquakes? Tornados? Dust </a:t>
            </a:r>
            <a:r>
              <a:rPr lang="en-US" sz="1100" dirty="0" smtClean="0">
                <a:solidFill>
                  <a:schemeClr val="accent6">
                    <a:lumMod val="50000"/>
                  </a:schemeClr>
                </a:solidFill>
              </a:rPr>
              <a:t>Storms?</a:t>
            </a:r>
          </a:p>
          <a:p>
            <a:r>
              <a:rPr lang="en-US" sz="1100" dirty="0" smtClean="0">
                <a:solidFill>
                  <a:schemeClr val="accent6">
                    <a:lumMod val="50000"/>
                  </a:schemeClr>
                </a:solidFill>
              </a:rPr>
              <a:t>Have </a:t>
            </a:r>
            <a:r>
              <a:rPr lang="en-US" sz="1100" dirty="0">
                <a:solidFill>
                  <a:schemeClr val="accent6">
                    <a:lumMod val="50000"/>
                  </a:schemeClr>
                </a:solidFill>
              </a:rPr>
              <a:t>human activities affected climate, landscape, etc. in various regions? How? (Example: Sahara Desert growth has been increased by over-farming</a:t>
            </a:r>
            <a:r>
              <a:rPr lang="en-US" sz="1100" dirty="0" smtClean="0">
                <a:solidFill>
                  <a:schemeClr val="accent6">
                    <a:lumMod val="50000"/>
                  </a:schemeClr>
                </a:solidFill>
              </a:rPr>
              <a:t>.)  How </a:t>
            </a:r>
            <a:r>
              <a:rPr lang="en-US" sz="1100" dirty="0">
                <a:solidFill>
                  <a:schemeClr val="accent6">
                    <a:lumMod val="50000"/>
                  </a:schemeClr>
                </a:solidFill>
              </a:rPr>
              <a:t>do </a:t>
            </a:r>
            <a:r>
              <a:rPr lang="en-US" sz="1100" dirty="0" smtClean="0">
                <a:solidFill>
                  <a:schemeClr val="accent6">
                    <a:lumMod val="50000"/>
                  </a:schemeClr>
                </a:solidFill>
              </a:rPr>
              <a:t>the things that make this region unique affect </a:t>
            </a:r>
            <a:r>
              <a:rPr lang="en-US" sz="1100" dirty="0">
                <a:solidFill>
                  <a:schemeClr val="accent6">
                    <a:lumMod val="50000"/>
                  </a:schemeClr>
                </a:solidFill>
              </a:rPr>
              <a:t>the climate in various areas?</a:t>
            </a:r>
          </a:p>
        </p:txBody>
      </p:sp>
      <p:sp>
        <p:nvSpPr>
          <p:cNvPr id="82" name="Subtitle 2"/>
          <p:cNvSpPr txBox="1">
            <a:spLocks/>
          </p:cNvSpPr>
          <p:nvPr/>
        </p:nvSpPr>
        <p:spPr>
          <a:xfrm>
            <a:off x="517205" y="1240305"/>
            <a:ext cx="142589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WEATHER &amp; CLIMATE</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Tree>
    <p:extLst>
      <p:ext uri="{BB962C8B-B14F-4D97-AF65-F5344CB8AC3E}">
        <p14:creationId xmlns:p14="http://schemas.microsoft.com/office/powerpoint/2010/main" val="3179575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ubtitle 2"/>
          <p:cNvSpPr txBox="1">
            <a:spLocks/>
          </p:cNvSpPr>
          <p:nvPr/>
        </p:nvSpPr>
        <p:spPr>
          <a:xfrm>
            <a:off x="380995" y="596404"/>
            <a:ext cx="942503" cy="406767"/>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b="1" dirty="0" smtClean="0">
                <a:solidFill>
                  <a:schemeClr val="accent6">
                    <a:lumMod val="50000"/>
                  </a:schemeClr>
                </a:solidFill>
              </a:rPr>
              <a:t>Language(s):</a:t>
            </a:r>
            <a:endParaRPr lang="en-US" sz="1100" b="1" dirty="0">
              <a:solidFill>
                <a:schemeClr val="accent6">
                  <a:lumMod val="50000"/>
                </a:schemeClr>
              </a:solidFill>
            </a:endParaRPr>
          </a:p>
        </p:txBody>
      </p:sp>
      <p:sp>
        <p:nvSpPr>
          <p:cNvPr id="49" name="Subtitle 2"/>
          <p:cNvSpPr txBox="1">
            <a:spLocks/>
          </p:cNvSpPr>
          <p:nvPr/>
        </p:nvSpPr>
        <p:spPr>
          <a:xfrm>
            <a:off x="1323499" y="596403"/>
            <a:ext cx="5229696" cy="406768"/>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t" anchorCtr="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What languages are spoken here?</a:t>
            </a:r>
            <a:endParaRPr lang="en-US" sz="1100" dirty="0">
              <a:solidFill>
                <a:schemeClr val="accent6">
                  <a:lumMod val="50000"/>
                </a:schemeClr>
              </a:solidFill>
            </a:endParaRPr>
          </a:p>
        </p:txBody>
      </p:sp>
      <p:sp>
        <p:nvSpPr>
          <p:cNvPr id="72" name="TextBox 71"/>
          <p:cNvSpPr txBox="1"/>
          <p:nvPr/>
        </p:nvSpPr>
        <p:spPr>
          <a:xfrm>
            <a:off x="380995" y="5525108"/>
            <a:ext cx="6172200" cy="317057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a:solidFill>
                  <a:schemeClr val="accent6">
                    <a:lumMod val="50000"/>
                  </a:schemeClr>
                </a:solidFill>
              </a:rPr>
              <a:t>A few paragraphs about common courtesy and mannerisms in this culture.</a:t>
            </a:r>
          </a:p>
          <a:p>
            <a:endParaRPr lang="en-US" sz="1100" dirty="0">
              <a:solidFill>
                <a:schemeClr val="accent6">
                  <a:lumMod val="50000"/>
                </a:schemeClr>
              </a:solidFill>
            </a:endParaRPr>
          </a:p>
          <a:p>
            <a:r>
              <a:rPr lang="en-US" sz="1100" dirty="0">
                <a:solidFill>
                  <a:schemeClr val="accent6">
                    <a:lumMod val="50000"/>
                  </a:schemeClr>
                </a:solidFill>
              </a:rPr>
              <a:t>What is considered an acceptable greeting? In a formal setting? Among friends?  Family? What are the rules of precedence — who gets to go through doors first? Who gets introduced first? What distinguishes a formal, high-court dinner from an ordinary meal besides quantity and variety of food? How do high-court manners differ from everyday ones? Is there a distinction between “formal” or high court good manners and informal, everyday good manners? When and where are people supposed to be on their best behavior? How important are “good manners” in this society? What constitutes everyday good manners? How do “good manners” differ from race to race? How do people react when someone has just been, by their standards, unspeakably rude? When a guest arrives, is food or drink offered immediately, after an interval, or only on request? Is there a particular food or drink that is customary to offer a newly arrived guest?) Are there differences in the way that one treats someone of a higher social class than a lower one? Is it proper to shake hands, bow, etc.? What are things that people often do when they are from this place? Do they have specific ways of talking? Slowly, quickly, </a:t>
            </a:r>
            <a:r>
              <a:rPr lang="en-US" sz="1100" dirty="0" err="1">
                <a:solidFill>
                  <a:schemeClr val="accent6">
                    <a:lumMod val="50000"/>
                  </a:schemeClr>
                </a:solidFill>
              </a:rPr>
              <a:t>slurredly</a:t>
            </a:r>
            <a:r>
              <a:rPr lang="en-US" sz="1100" dirty="0">
                <a:solidFill>
                  <a:schemeClr val="accent6">
                    <a:lumMod val="50000"/>
                  </a:schemeClr>
                </a:solidFill>
              </a:rPr>
              <a:t>, etc.?  Are there any specific taboos or strange rules or customs visitors to this place may find confusing or strange?</a:t>
            </a: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accent6">
                    <a:lumMod val="50000"/>
                  </a:schemeClr>
                </a:solidFill>
              </a:rPr>
              <a:t>6</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0"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CULTURE</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92" name="Subtitle 2"/>
          <p:cNvSpPr txBox="1">
            <a:spLocks/>
          </p:cNvSpPr>
          <p:nvPr/>
        </p:nvSpPr>
        <p:spPr>
          <a:xfrm>
            <a:off x="517203" y="1796467"/>
            <a:ext cx="125063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SOCIAL DIVISIONS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11" name="Subtitle 2"/>
          <p:cNvSpPr txBox="1">
            <a:spLocks/>
          </p:cNvSpPr>
          <p:nvPr/>
        </p:nvSpPr>
        <p:spPr>
          <a:xfrm>
            <a:off x="517203" y="5204803"/>
            <a:ext cx="179927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MANNERS &amp; MANNERISMS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60" name="Subtitle 2"/>
          <p:cNvSpPr txBox="1">
            <a:spLocks/>
          </p:cNvSpPr>
          <p:nvPr/>
        </p:nvSpPr>
        <p:spPr>
          <a:xfrm>
            <a:off x="380995" y="1091281"/>
            <a:ext cx="942503" cy="602835"/>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b="1" dirty="0" smtClean="0">
                <a:solidFill>
                  <a:schemeClr val="accent6">
                    <a:lumMod val="50000"/>
                  </a:schemeClr>
                </a:solidFill>
              </a:rPr>
              <a:t>Predominant religion(s):</a:t>
            </a:r>
            <a:endParaRPr lang="en-US" sz="1100" b="1" dirty="0">
              <a:solidFill>
                <a:schemeClr val="accent6">
                  <a:lumMod val="50000"/>
                </a:schemeClr>
              </a:solidFill>
            </a:endParaRPr>
          </a:p>
        </p:txBody>
      </p:sp>
      <p:sp>
        <p:nvSpPr>
          <p:cNvPr id="61" name="Subtitle 2"/>
          <p:cNvSpPr txBox="1">
            <a:spLocks/>
          </p:cNvSpPr>
          <p:nvPr/>
        </p:nvSpPr>
        <p:spPr>
          <a:xfrm>
            <a:off x="1323498" y="1091281"/>
            <a:ext cx="5229697" cy="602835"/>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What religions and spiritual practices are adhered to in this region?</a:t>
            </a:r>
            <a:endParaRPr lang="en-US" sz="1100" dirty="0">
              <a:solidFill>
                <a:schemeClr val="accent6">
                  <a:lumMod val="50000"/>
                </a:schemeClr>
              </a:solidFill>
            </a:endParaRPr>
          </a:p>
        </p:txBody>
      </p:sp>
      <p:sp>
        <p:nvSpPr>
          <p:cNvPr id="62" name="TextBox 61"/>
          <p:cNvSpPr txBox="1"/>
          <p:nvPr/>
        </p:nvSpPr>
        <p:spPr>
          <a:xfrm>
            <a:off x="380995" y="2109917"/>
            <a:ext cx="6172200" cy="298762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few paragraphs about the different social classes in this culture.</a:t>
            </a:r>
          </a:p>
          <a:p>
            <a:endParaRPr lang="en-US" sz="1100" dirty="0">
              <a:solidFill>
                <a:schemeClr val="accent6">
                  <a:lumMod val="50000"/>
                </a:schemeClr>
              </a:solidFill>
            </a:endParaRPr>
          </a:p>
          <a:p>
            <a:r>
              <a:rPr lang="en-US" sz="1100" dirty="0" smtClean="0">
                <a:solidFill>
                  <a:schemeClr val="accent6">
                    <a:lumMod val="50000"/>
                  </a:schemeClr>
                </a:solidFill>
              </a:rPr>
              <a:t>Are </a:t>
            </a:r>
            <a:r>
              <a:rPr lang="en-US" sz="1100" dirty="0">
                <a:solidFill>
                  <a:schemeClr val="accent6">
                    <a:lumMod val="50000"/>
                  </a:schemeClr>
                </a:solidFill>
              </a:rPr>
              <a:t>certain citizens held in more prestige than </a:t>
            </a:r>
            <a:r>
              <a:rPr lang="en-US" sz="1100" dirty="0" smtClean="0">
                <a:solidFill>
                  <a:schemeClr val="accent6">
                    <a:lumMod val="50000"/>
                  </a:schemeClr>
                </a:solidFill>
              </a:rPr>
              <a:t>others?  How </a:t>
            </a:r>
            <a:r>
              <a:rPr lang="en-US" sz="1100" dirty="0">
                <a:solidFill>
                  <a:schemeClr val="accent6">
                    <a:lumMod val="50000"/>
                  </a:schemeClr>
                </a:solidFill>
              </a:rPr>
              <a:t>many </a:t>
            </a:r>
            <a:r>
              <a:rPr lang="en-US" sz="1100" dirty="0" smtClean="0">
                <a:solidFill>
                  <a:schemeClr val="accent6">
                    <a:lumMod val="50000"/>
                  </a:schemeClr>
                </a:solidFill>
              </a:rPr>
              <a:t>social levels </a:t>
            </a:r>
            <a:r>
              <a:rPr lang="en-US" sz="1100" dirty="0">
                <a:solidFill>
                  <a:schemeClr val="accent6">
                    <a:lumMod val="50000"/>
                  </a:schemeClr>
                </a:solidFill>
              </a:rPr>
              <a:t>are there in this </a:t>
            </a:r>
            <a:r>
              <a:rPr lang="en-US" sz="1100" dirty="0" smtClean="0">
                <a:solidFill>
                  <a:schemeClr val="accent6">
                    <a:lumMod val="50000"/>
                  </a:schemeClr>
                </a:solidFill>
              </a:rPr>
              <a:t>society (e.g. peasant</a:t>
            </a:r>
            <a:r>
              <a:rPr lang="en-US" sz="1100" dirty="0">
                <a:solidFill>
                  <a:schemeClr val="accent6">
                    <a:lumMod val="50000"/>
                  </a:schemeClr>
                </a:solidFill>
              </a:rPr>
              <a:t>, bourgeoisie, warrior, </a:t>
            </a:r>
            <a:r>
              <a:rPr lang="en-US" sz="1100" dirty="0" smtClean="0">
                <a:solidFill>
                  <a:schemeClr val="accent6">
                    <a:lumMod val="50000"/>
                  </a:schemeClr>
                </a:solidFill>
              </a:rPr>
              <a:t>noble)?  How </a:t>
            </a:r>
            <a:r>
              <a:rPr lang="en-US" sz="1100" dirty="0">
                <a:solidFill>
                  <a:schemeClr val="accent6">
                    <a:lumMod val="50000"/>
                  </a:schemeClr>
                </a:solidFill>
              </a:rPr>
              <a:t>firm are the divisions between social classes — is it disgraceful for a noble to engage in trade or for a warrior to help with the harvest? </a:t>
            </a:r>
            <a:r>
              <a:rPr lang="en-US" sz="1100" dirty="0" smtClean="0">
                <a:solidFill>
                  <a:schemeClr val="accent6">
                    <a:lumMod val="50000"/>
                  </a:schemeClr>
                </a:solidFill>
              </a:rPr>
              <a:t>  How </a:t>
            </a:r>
            <a:r>
              <a:rPr lang="en-US" sz="1100" dirty="0">
                <a:solidFill>
                  <a:schemeClr val="accent6">
                    <a:lumMod val="50000"/>
                  </a:schemeClr>
                </a:solidFill>
              </a:rPr>
              <a:t>difficult is it to rise or fall from one social level to another?  How much social mobility is there? How much do people think there </a:t>
            </a:r>
            <a:r>
              <a:rPr lang="en-US" sz="1100" dirty="0" smtClean="0">
                <a:solidFill>
                  <a:schemeClr val="accent6">
                    <a:lumMod val="50000"/>
                  </a:schemeClr>
                </a:solidFill>
              </a:rPr>
              <a:t>is? What </a:t>
            </a:r>
            <a:r>
              <a:rPr lang="en-US" sz="1100" dirty="0">
                <a:solidFill>
                  <a:schemeClr val="accent6">
                    <a:lumMod val="50000"/>
                  </a:schemeClr>
                </a:solidFill>
              </a:rPr>
              <a:t>are the various ranks and titles and proper forms of address for the aristocracy/nobility? Is everybody “my lord” and “my lady,” or are there more distinctions (your grace, your highness, your majesty, your holiness</a:t>
            </a:r>
            <a:r>
              <a:rPr lang="en-US" sz="1100" dirty="0" smtClean="0">
                <a:solidFill>
                  <a:schemeClr val="accent6">
                    <a:lumMod val="50000"/>
                  </a:schemeClr>
                </a:solidFill>
              </a:rPr>
              <a:t>)? What </a:t>
            </a:r>
            <a:r>
              <a:rPr lang="en-US" sz="1100" dirty="0">
                <a:solidFill>
                  <a:schemeClr val="accent6">
                    <a:lumMod val="50000"/>
                  </a:schemeClr>
                </a:solidFill>
              </a:rPr>
              <a:t>occupations are respected? Looked down upon? Why?</a:t>
            </a:r>
          </a:p>
          <a:p>
            <a:r>
              <a:rPr lang="en-US" sz="1100" dirty="0" smtClean="0">
                <a:solidFill>
                  <a:schemeClr val="accent6">
                    <a:lumMod val="50000"/>
                  </a:schemeClr>
                </a:solidFill>
              </a:rPr>
              <a:t>Do certain jobs </a:t>
            </a:r>
            <a:r>
              <a:rPr lang="en-US" sz="1100" dirty="0">
                <a:solidFill>
                  <a:schemeClr val="accent6">
                    <a:lumMod val="50000"/>
                  </a:schemeClr>
                </a:solidFill>
              </a:rPr>
              <a:t>require </a:t>
            </a:r>
            <a:r>
              <a:rPr lang="en-US" sz="1100" dirty="0" smtClean="0">
                <a:solidFill>
                  <a:schemeClr val="accent6">
                    <a:lumMod val="50000"/>
                  </a:schemeClr>
                </a:solidFill>
              </a:rPr>
              <a:t>special licensure (such as </a:t>
            </a:r>
            <a:r>
              <a:rPr lang="en-US" sz="1100" dirty="0">
                <a:solidFill>
                  <a:schemeClr val="accent6">
                    <a:lumMod val="50000"/>
                  </a:schemeClr>
                </a:solidFill>
              </a:rPr>
              <a:t>to be a </a:t>
            </a:r>
            <a:r>
              <a:rPr lang="en-US" sz="1100" dirty="0" smtClean="0">
                <a:solidFill>
                  <a:schemeClr val="accent6">
                    <a:lumMod val="50000"/>
                  </a:schemeClr>
                </a:solidFill>
              </a:rPr>
              <a:t>wizard, a priest, a healer, etc.)?  </a:t>
            </a:r>
            <a:r>
              <a:rPr lang="en-US" sz="1100" dirty="0">
                <a:solidFill>
                  <a:schemeClr val="accent6">
                    <a:lumMod val="50000"/>
                  </a:schemeClr>
                </a:solidFill>
              </a:rPr>
              <a:t>If so, is it more like a driver’s license (something nearly everyone in our culture gets upon coming of age) or like a doctor’s license (something only a small percentage of the population will ever get</a:t>
            </a:r>
            <a:r>
              <a:rPr lang="en-US" sz="1100" dirty="0" smtClean="0">
                <a:solidFill>
                  <a:schemeClr val="accent6">
                    <a:lumMod val="50000"/>
                  </a:schemeClr>
                </a:solidFill>
              </a:rPr>
              <a:t>)?  Where </a:t>
            </a:r>
            <a:r>
              <a:rPr lang="en-US" sz="1100" dirty="0">
                <a:solidFill>
                  <a:schemeClr val="accent6">
                    <a:lumMod val="50000"/>
                  </a:schemeClr>
                </a:solidFill>
              </a:rPr>
              <a:t>is scientific and/or magical research done — universities, private labs, under the auspices of the ruler/government, etc.?</a:t>
            </a:r>
          </a:p>
        </p:txBody>
      </p:sp>
    </p:spTree>
    <p:extLst>
      <p:ext uri="{BB962C8B-B14F-4D97-AF65-F5344CB8AC3E}">
        <p14:creationId xmlns:p14="http://schemas.microsoft.com/office/powerpoint/2010/main" val="1189012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p:cNvSpPr txBox="1"/>
          <p:nvPr/>
        </p:nvSpPr>
        <p:spPr>
          <a:xfrm>
            <a:off x="380995" y="6516094"/>
            <a:ext cx="6172200" cy="2179587"/>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paragraph or two about coming of age and adulthood in this culture.</a:t>
            </a:r>
          </a:p>
          <a:p>
            <a:endParaRPr lang="en-US" sz="1100" dirty="0">
              <a:solidFill>
                <a:schemeClr val="accent6">
                  <a:lumMod val="50000"/>
                </a:schemeClr>
              </a:solidFill>
            </a:endParaRPr>
          </a:p>
          <a:p>
            <a:r>
              <a:rPr lang="en-US" sz="1100" dirty="0" smtClean="0">
                <a:solidFill>
                  <a:schemeClr val="accent6">
                    <a:lumMod val="50000"/>
                  </a:schemeClr>
                </a:solidFill>
              </a:rPr>
              <a:t>Who is considered an adult in this society?  How does one become an adult?  Is it based on age?  Prestige? Does one have to complete a certain task?  What does it mean to be an adult?  Are you expected to get a job? Have children? Get married? When does adulthood become old age?  How are the elderly taken care of in this culture?  Are they treated with respect or disdain?</a:t>
            </a:r>
            <a:endParaRPr lang="en-US" sz="1100" dirty="0">
              <a:solidFill>
                <a:schemeClr val="accent6">
                  <a:lumMod val="50000"/>
                </a:schemeClr>
              </a:solidFill>
            </a:endParaRP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6">
                    <a:lumMod val="50000"/>
                  </a:schemeClr>
                </a:solidFill>
              </a:rPr>
              <a:t>7</a:t>
            </a: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2" name="Subtitle 2"/>
          <p:cNvSpPr txBox="1">
            <a:spLocks/>
          </p:cNvSpPr>
          <p:nvPr/>
        </p:nvSpPr>
        <p:spPr>
          <a:xfrm>
            <a:off x="517203" y="253694"/>
            <a:ext cx="140303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BIRTH &amp; CHILDHOOD</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11" name="Subtitle 2"/>
          <p:cNvSpPr txBox="1">
            <a:spLocks/>
          </p:cNvSpPr>
          <p:nvPr/>
        </p:nvSpPr>
        <p:spPr>
          <a:xfrm>
            <a:off x="517203" y="2621862"/>
            <a:ext cx="99155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EDUCATION</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62" name="TextBox 61"/>
          <p:cNvSpPr txBox="1"/>
          <p:nvPr/>
        </p:nvSpPr>
        <p:spPr>
          <a:xfrm>
            <a:off x="380995" y="573999"/>
            <a:ext cx="6172200" cy="1940601"/>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few paragraphs about birth and childhood customs.</a:t>
            </a:r>
          </a:p>
          <a:p>
            <a:endParaRPr lang="en-US" sz="1100" dirty="0">
              <a:solidFill>
                <a:schemeClr val="accent6">
                  <a:lumMod val="50000"/>
                </a:schemeClr>
              </a:solidFill>
            </a:endParaRPr>
          </a:p>
          <a:p>
            <a:r>
              <a:rPr lang="en-US" sz="1100" dirty="0" smtClean="0">
                <a:solidFill>
                  <a:schemeClr val="accent6">
                    <a:lumMod val="50000"/>
                  </a:schemeClr>
                </a:solidFill>
              </a:rPr>
              <a:t>Are </a:t>
            </a:r>
            <a:r>
              <a:rPr lang="en-US" sz="1100" dirty="0">
                <a:solidFill>
                  <a:schemeClr val="accent6">
                    <a:lumMod val="50000"/>
                  </a:schemeClr>
                </a:solidFill>
              </a:rPr>
              <a:t>there any special rituals one performs when they find out they are pregnant?  During or after </a:t>
            </a:r>
            <a:r>
              <a:rPr lang="en-US" sz="1100" dirty="0" smtClean="0">
                <a:solidFill>
                  <a:schemeClr val="accent6">
                    <a:lumMod val="50000"/>
                  </a:schemeClr>
                </a:solidFill>
              </a:rPr>
              <a:t>birth? How </a:t>
            </a:r>
            <a:r>
              <a:rPr lang="en-US" sz="1100" dirty="0">
                <a:solidFill>
                  <a:schemeClr val="accent6">
                    <a:lumMod val="50000"/>
                  </a:schemeClr>
                </a:solidFill>
              </a:rPr>
              <a:t>are children </a:t>
            </a:r>
            <a:r>
              <a:rPr lang="en-US" sz="1100" dirty="0" smtClean="0">
                <a:solidFill>
                  <a:schemeClr val="accent6">
                    <a:lumMod val="50000"/>
                  </a:schemeClr>
                </a:solidFill>
              </a:rPr>
              <a:t>named? How are children gendered?  Are they given genders at birth, before birth, at puberty?  Or are they chosen by the individual? Who </a:t>
            </a:r>
            <a:r>
              <a:rPr lang="en-US" sz="1100" dirty="0">
                <a:solidFill>
                  <a:schemeClr val="accent6">
                    <a:lumMod val="50000"/>
                  </a:schemeClr>
                </a:solidFill>
              </a:rPr>
              <a:t>takes care of children in this </a:t>
            </a:r>
            <a:r>
              <a:rPr lang="en-US" sz="1100" dirty="0" smtClean="0">
                <a:solidFill>
                  <a:schemeClr val="accent6">
                    <a:lumMod val="50000"/>
                  </a:schemeClr>
                </a:solidFill>
              </a:rPr>
              <a:t>culture? Are </a:t>
            </a:r>
            <a:r>
              <a:rPr lang="en-US" sz="1100" dirty="0">
                <a:solidFill>
                  <a:schemeClr val="accent6">
                    <a:lumMod val="50000"/>
                  </a:schemeClr>
                </a:solidFill>
              </a:rPr>
              <a:t>there any coming-of-age </a:t>
            </a:r>
            <a:r>
              <a:rPr lang="en-US" sz="1100" dirty="0" smtClean="0">
                <a:solidFill>
                  <a:schemeClr val="accent6">
                    <a:lumMod val="50000"/>
                  </a:schemeClr>
                </a:solidFill>
              </a:rPr>
              <a:t>ceremonies? Are </a:t>
            </a:r>
            <a:r>
              <a:rPr lang="en-US" sz="1100" dirty="0">
                <a:solidFill>
                  <a:schemeClr val="accent6">
                    <a:lumMod val="50000"/>
                  </a:schemeClr>
                </a:solidFill>
              </a:rPr>
              <a:t>orphaned children taken care of by the state?  Do they live on the streets?  Are there customs which require specific family members to take care of them?  Are only certain social classes allowed to adopt</a:t>
            </a:r>
            <a:r>
              <a:rPr lang="en-US" sz="1100" dirty="0" smtClean="0">
                <a:solidFill>
                  <a:schemeClr val="accent6">
                    <a:lumMod val="50000"/>
                  </a:schemeClr>
                </a:solidFill>
              </a:rPr>
              <a:t>?</a:t>
            </a:r>
          </a:p>
          <a:p>
            <a:r>
              <a:rPr lang="en-US" sz="1100" dirty="0">
                <a:solidFill>
                  <a:schemeClr val="accent6">
                    <a:lumMod val="50000"/>
                  </a:schemeClr>
                </a:solidFill>
              </a:rPr>
              <a:t>Are there specific customs for anniversaries of </a:t>
            </a:r>
            <a:r>
              <a:rPr lang="en-US" sz="1100" dirty="0" smtClean="0">
                <a:solidFill>
                  <a:schemeClr val="accent6">
                    <a:lumMod val="50000"/>
                  </a:schemeClr>
                </a:solidFill>
              </a:rPr>
              <a:t>births</a:t>
            </a:r>
            <a:r>
              <a:rPr lang="en-US" sz="1100" dirty="0">
                <a:solidFill>
                  <a:schemeClr val="accent6">
                    <a:lumMod val="50000"/>
                  </a:schemeClr>
                </a:solidFill>
              </a:rPr>
              <a:t>? </a:t>
            </a:r>
            <a:r>
              <a:rPr lang="en-US" sz="1100" dirty="0" err="1">
                <a:solidFill>
                  <a:schemeClr val="accent6">
                    <a:lumMod val="50000"/>
                  </a:schemeClr>
                </a:solidFill>
              </a:rPr>
              <a:t>Namedays</a:t>
            </a:r>
            <a:r>
              <a:rPr lang="en-US" sz="1100" dirty="0" smtClean="0">
                <a:solidFill>
                  <a:schemeClr val="accent6">
                    <a:lumMod val="50000"/>
                  </a:schemeClr>
                </a:solidFill>
              </a:rPr>
              <a:t>?</a:t>
            </a:r>
            <a:endParaRPr lang="en-US" sz="1100" dirty="0">
              <a:solidFill>
                <a:schemeClr val="accent6">
                  <a:lumMod val="50000"/>
                </a:schemeClr>
              </a:solidFill>
            </a:endParaRPr>
          </a:p>
        </p:txBody>
      </p:sp>
      <p:sp>
        <p:nvSpPr>
          <p:cNvPr id="13" name="TextBox 12"/>
          <p:cNvSpPr txBox="1"/>
          <p:nvPr/>
        </p:nvSpPr>
        <p:spPr>
          <a:xfrm>
            <a:off x="380995" y="2916226"/>
            <a:ext cx="6172200" cy="317057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description of how the education system works in this society.</a:t>
            </a:r>
          </a:p>
          <a:p>
            <a:endParaRPr lang="en-US" sz="1100" dirty="0">
              <a:solidFill>
                <a:schemeClr val="accent6">
                  <a:lumMod val="50000"/>
                </a:schemeClr>
              </a:solidFill>
            </a:endParaRPr>
          </a:p>
          <a:p>
            <a:r>
              <a:rPr lang="en-US" sz="1100" dirty="0" smtClean="0">
                <a:solidFill>
                  <a:schemeClr val="accent6">
                    <a:lumMod val="50000"/>
                  </a:schemeClr>
                </a:solidFill>
              </a:rPr>
              <a:t>How </a:t>
            </a:r>
            <a:r>
              <a:rPr lang="en-US" sz="1100" dirty="0">
                <a:solidFill>
                  <a:schemeClr val="accent6">
                    <a:lumMod val="50000"/>
                  </a:schemeClr>
                </a:solidFill>
              </a:rPr>
              <a:t>much does it cost to get various levels of </a:t>
            </a:r>
            <a:r>
              <a:rPr lang="en-US" sz="1100" dirty="0" smtClean="0">
                <a:solidFill>
                  <a:schemeClr val="accent6">
                    <a:lumMod val="50000"/>
                  </a:schemeClr>
                </a:solidFill>
              </a:rPr>
              <a:t>education?  Is </a:t>
            </a:r>
            <a:r>
              <a:rPr lang="en-US" sz="1100" dirty="0">
                <a:solidFill>
                  <a:schemeClr val="accent6">
                    <a:lumMod val="50000"/>
                  </a:schemeClr>
                </a:solidFill>
              </a:rPr>
              <a:t>there an organized system of education? If so, who provides it: government, churches, private persons? How is it supported? </a:t>
            </a:r>
            <a:r>
              <a:rPr lang="en-US" sz="1100" dirty="0" smtClean="0">
                <a:solidFill>
                  <a:schemeClr val="accent6">
                    <a:lumMod val="50000"/>
                  </a:schemeClr>
                </a:solidFill>
              </a:rPr>
              <a:t>If it exists, is </a:t>
            </a:r>
            <a:r>
              <a:rPr lang="en-US" sz="1100" dirty="0">
                <a:solidFill>
                  <a:schemeClr val="accent6">
                    <a:lumMod val="50000"/>
                  </a:schemeClr>
                </a:solidFill>
              </a:rPr>
              <a:t>magic considered part of the general college curriculum, or do you have to study it </a:t>
            </a:r>
            <a:r>
              <a:rPr lang="en-US" sz="1100" dirty="0" smtClean="0">
                <a:solidFill>
                  <a:schemeClr val="accent6">
                    <a:lumMod val="50000"/>
                  </a:schemeClr>
                </a:solidFill>
              </a:rPr>
              <a:t>privately?  What </a:t>
            </a:r>
            <a:r>
              <a:rPr lang="en-US" sz="1100" dirty="0">
                <a:solidFill>
                  <a:schemeClr val="accent6">
                    <a:lumMod val="50000"/>
                  </a:schemeClr>
                </a:solidFill>
              </a:rPr>
              <a:t>sort of education is available, and where? Are there schoolhouses in every town, or do ordinary people have to travel if they want to be educated? Are there universities? Private </a:t>
            </a:r>
            <a:r>
              <a:rPr lang="en-US" sz="1100" dirty="0" smtClean="0">
                <a:solidFill>
                  <a:schemeClr val="accent6">
                    <a:lumMod val="50000"/>
                  </a:schemeClr>
                </a:solidFill>
              </a:rPr>
              <a:t>tutors? What </a:t>
            </a:r>
            <a:r>
              <a:rPr lang="en-US" sz="1100" dirty="0">
                <a:solidFill>
                  <a:schemeClr val="accent6">
                    <a:lumMod val="50000"/>
                  </a:schemeClr>
                </a:solidFill>
              </a:rPr>
              <a:t>is the level of literacy in the general population? Is literacy considered a useful/necessary skill for nobility, or something only scribes/clerks/wimps/bourgeoisie need? How common are books? How are they </a:t>
            </a:r>
            <a:r>
              <a:rPr lang="en-US" sz="1100" dirty="0" smtClean="0">
                <a:solidFill>
                  <a:schemeClr val="accent6">
                    <a:lumMod val="50000"/>
                  </a:schemeClr>
                </a:solidFill>
              </a:rPr>
              <a:t>produced? Who </a:t>
            </a:r>
            <a:r>
              <a:rPr lang="en-US" sz="1100" dirty="0">
                <a:solidFill>
                  <a:schemeClr val="accent6">
                    <a:lumMod val="50000"/>
                  </a:schemeClr>
                </a:solidFill>
              </a:rPr>
              <a:t>are the teachers? How are they trained? Who pays </a:t>
            </a:r>
            <a:r>
              <a:rPr lang="en-US" sz="1100" dirty="0" smtClean="0">
                <a:solidFill>
                  <a:schemeClr val="accent6">
                    <a:lumMod val="50000"/>
                  </a:schemeClr>
                </a:solidFill>
              </a:rPr>
              <a:t>them? How </a:t>
            </a:r>
            <a:r>
              <a:rPr lang="en-US" sz="1100" dirty="0">
                <a:solidFill>
                  <a:schemeClr val="accent6">
                    <a:lumMod val="50000"/>
                  </a:schemeClr>
                </a:solidFill>
              </a:rPr>
              <a:t>much education is considered usual at each of the various levels or classes of society? What things are considered absolutely necessary for a gentleman/noble to know? A </a:t>
            </a:r>
            <a:r>
              <a:rPr lang="en-US" sz="1100" dirty="0" smtClean="0">
                <a:solidFill>
                  <a:schemeClr val="accent6">
                    <a:lumMod val="50000"/>
                  </a:schemeClr>
                </a:solidFill>
              </a:rPr>
              <a:t>tradesman? What </a:t>
            </a:r>
            <a:r>
              <a:rPr lang="en-US" sz="1100" dirty="0">
                <a:solidFill>
                  <a:schemeClr val="accent6">
                    <a:lumMod val="50000"/>
                  </a:schemeClr>
                </a:solidFill>
              </a:rPr>
              <a:t>things are considered absolutely necessary knowledge for a courtier (poetry, languages, skill at arms, etc.)? Which are nice but not necessary? Which would be highly embarrassing if anybody found out about them (a passion for comic books, etc</a:t>
            </a:r>
            <a:r>
              <a:rPr lang="en-US" sz="1100" dirty="0" smtClean="0">
                <a:solidFill>
                  <a:schemeClr val="accent6">
                    <a:lumMod val="50000"/>
                  </a:schemeClr>
                </a:solidFill>
              </a:rPr>
              <a:t>.)? How </a:t>
            </a:r>
            <a:r>
              <a:rPr lang="en-US" sz="1100" dirty="0">
                <a:solidFill>
                  <a:schemeClr val="accent6">
                    <a:lumMod val="50000"/>
                  </a:schemeClr>
                </a:solidFill>
              </a:rPr>
              <a:t>respected are teachers and scholars? Who supports </a:t>
            </a:r>
            <a:r>
              <a:rPr lang="en-US" sz="1100" dirty="0" smtClean="0">
                <a:solidFill>
                  <a:schemeClr val="accent6">
                    <a:lumMod val="50000"/>
                  </a:schemeClr>
                </a:solidFill>
              </a:rPr>
              <a:t>them? If </a:t>
            </a:r>
            <a:r>
              <a:rPr lang="en-US" sz="1100" dirty="0">
                <a:solidFill>
                  <a:schemeClr val="accent6">
                    <a:lumMod val="50000"/>
                  </a:schemeClr>
                </a:solidFill>
              </a:rPr>
              <a:t>magic requires study, where do you go to learn about it? How do people fund their training? Is there an apprenticeship system, or are there wizard schools, or is it one-on-one tutoring/mentoring</a:t>
            </a:r>
            <a:r>
              <a:rPr lang="en-US" sz="1100" dirty="0" smtClean="0">
                <a:solidFill>
                  <a:schemeClr val="accent6">
                    <a:lumMod val="50000"/>
                  </a:schemeClr>
                </a:solidFill>
              </a:rPr>
              <a:t>?</a:t>
            </a:r>
            <a:endParaRPr lang="en-US" sz="1100" dirty="0">
              <a:solidFill>
                <a:schemeClr val="accent6">
                  <a:lumMod val="50000"/>
                </a:schemeClr>
              </a:solidFill>
            </a:endParaRPr>
          </a:p>
        </p:txBody>
      </p:sp>
      <p:sp>
        <p:nvSpPr>
          <p:cNvPr id="14" name="Subtitle 2"/>
          <p:cNvSpPr txBox="1">
            <a:spLocks/>
          </p:cNvSpPr>
          <p:nvPr/>
        </p:nvSpPr>
        <p:spPr>
          <a:xfrm>
            <a:off x="517203" y="6194925"/>
            <a:ext cx="99155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ADULTHOOD</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Tree>
    <p:extLst>
      <p:ext uri="{BB962C8B-B14F-4D97-AF65-F5344CB8AC3E}">
        <p14:creationId xmlns:p14="http://schemas.microsoft.com/office/powerpoint/2010/main" val="3741942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p:cNvSpPr txBox="1"/>
          <p:nvPr/>
        </p:nvSpPr>
        <p:spPr>
          <a:xfrm>
            <a:off x="380995" y="4472202"/>
            <a:ext cx="6172200" cy="4223480"/>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few paragraphs about how this region deals with people of other regions:</a:t>
            </a:r>
          </a:p>
          <a:p>
            <a:endParaRPr lang="en-US" sz="1100" dirty="0">
              <a:solidFill>
                <a:schemeClr val="accent6">
                  <a:lumMod val="50000"/>
                </a:schemeClr>
              </a:solidFill>
            </a:endParaRPr>
          </a:p>
          <a:p>
            <a:r>
              <a:rPr lang="en-US" sz="1100" dirty="0" smtClean="0">
                <a:solidFill>
                  <a:schemeClr val="accent6">
                    <a:lumMod val="50000"/>
                  </a:schemeClr>
                </a:solidFill>
              </a:rPr>
              <a:t>How </a:t>
            </a:r>
            <a:r>
              <a:rPr lang="en-US" sz="1100" dirty="0">
                <a:solidFill>
                  <a:schemeClr val="accent6">
                    <a:lumMod val="50000"/>
                  </a:schemeClr>
                </a:solidFill>
              </a:rPr>
              <a:t>do ordinary people feel about foreigners?  People of other </a:t>
            </a:r>
            <a:r>
              <a:rPr lang="en-US" sz="1100" dirty="0" smtClean="0">
                <a:solidFill>
                  <a:schemeClr val="accent6">
                    <a:lumMod val="50000"/>
                  </a:schemeClr>
                </a:solidFill>
              </a:rPr>
              <a:t>races? How </a:t>
            </a:r>
            <a:r>
              <a:rPr lang="en-US" sz="1100" dirty="0">
                <a:solidFill>
                  <a:schemeClr val="accent6">
                    <a:lumMod val="50000"/>
                  </a:schemeClr>
                </a:solidFill>
              </a:rPr>
              <a:t>ready are they to accept different </a:t>
            </a:r>
            <a:r>
              <a:rPr lang="en-US" sz="1100" dirty="0" smtClean="0">
                <a:solidFill>
                  <a:schemeClr val="accent6">
                    <a:lumMod val="50000"/>
                  </a:schemeClr>
                </a:solidFill>
              </a:rPr>
              <a:t>ideas? How </a:t>
            </a:r>
            <a:r>
              <a:rPr lang="en-US" sz="1100" dirty="0">
                <a:solidFill>
                  <a:schemeClr val="accent6">
                    <a:lumMod val="50000"/>
                  </a:schemeClr>
                </a:solidFill>
              </a:rPr>
              <a:t>cosmopolitan are </a:t>
            </a:r>
            <a:r>
              <a:rPr lang="en-US" sz="1100" dirty="0" smtClean="0">
                <a:solidFill>
                  <a:schemeClr val="accent6">
                    <a:lumMod val="50000"/>
                  </a:schemeClr>
                </a:solidFill>
              </a:rPr>
              <a:t>they? Does </a:t>
            </a:r>
            <a:r>
              <a:rPr lang="en-US" sz="1100" dirty="0">
                <a:solidFill>
                  <a:schemeClr val="accent6">
                    <a:lumMod val="50000"/>
                  </a:schemeClr>
                </a:solidFill>
              </a:rPr>
              <a:t>this country have formal relationships with other countries?  If so, who can be an ambassador?  Are there standing embassies and consulates, or are special envoys sent only when something comes </a:t>
            </a:r>
            <a:r>
              <a:rPr lang="en-US" sz="1100" dirty="0" smtClean="0">
                <a:solidFill>
                  <a:schemeClr val="accent6">
                    <a:lumMod val="50000"/>
                  </a:schemeClr>
                </a:solidFill>
              </a:rPr>
              <a:t>up? How </a:t>
            </a:r>
            <a:r>
              <a:rPr lang="en-US" sz="1100" dirty="0">
                <a:solidFill>
                  <a:schemeClr val="accent6">
                    <a:lumMod val="50000"/>
                  </a:schemeClr>
                </a:solidFill>
              </a:rPr>
              <a:t>are treaties arranged?  Are there any significant ones currently in force or coming up for </a:t>
            </a:r>
            <a:r>
              <a:rPr lang="en-US" sz="1100" dirty="0" smtClean="0">
                <a:solidFill>
                  <a:schemeClr val="accent6">
                    <a:lumMod val="50000"/>
                  </a:schemeClr>
                </a:solidFill>
              </a:rPr>
              <a:t>signing? How </a:t>
            </a:r>
            <a:r>
              <a:rPr lang="en-US" sz="1100" dirty="0">
                <a:solidFill>
                  <a:schemeClr val="accent6">
                    <a:lumMod val="50000"/>
                  </a:schemeClr>
                </a:solidFill>
              </a:rPr>
              <a:t>much do official attitudes toward other countries affect commerce and trade?  Do merchants pretty much ignore tensions between government as long as they can make a profit, or will this get them into </a:t>
            </a:r>
            <a:r>
              <a:rPr lang="en-US" sz="1100" dirty="0" smtClean="0">
                <a:solidFill>
                  <a:schemeClr val="accent6">
                    <a:lumMod val="50000"/>
                  </a:schemeClr>
                </a:solidFill>
              </a:rPr>
              <a:t>trouble? Are </a:t>
            </a:r>
            <a:r>
              <a:rPr lang="en-US" sz="1100" dirty="0">
                <a:solidFill>
                  <a:schemeClr val="accent6">
                    <a:lumMod val="50000"/>
                  </a:schemeClr>
                </a:solidFill>
              </a:rPr>
              <a:t>there Customs inspectors or their equivalents at border crossings?  Is the export/import of some technologies/</a:t>
            </a:r>
            <a:r>
              <a:rPr lang="en-US" sz="1100" dirty="0" err="1">
                <a:solidFill>
                  <a:schemeClr val="accent6">
                    <a:lumMod val="50000"/>
                  </a:schemeClr>
                </a:solidFill>
              </a:rPr>
              <a:t>magics</a:t>
            </a:r>
            <a:r>
              <a:rPr lang="en-US" sz="1100" dirty="0">
                <a:solidFill>
                  <a:schemeClr val="accent6">
                    <a:lumMod val="50000"/>
                  </a:schemeClr>
                </a:solidFill>
              </a:rPr>
              <a:t>/commodities regulated by the government, or by non-governmental cartels?  How does this affect political relationships between </a:t>
            </a:r>
            <a:r>
              <a:rPr lang="en-US" sz="1100" dirty="0" smtClean="0">
                <a:solidFill>
                  <a:schemeClr val="accent6">
                    <a:lumMod val="50000"/>
                  </a:schemeClr>
                </a:solidFill>
              </a:rPr>
              <a:t>countries? How </a:t>
            </a:r>
            <a:r>
              <a:rPr lang="en-US" sz="1100" dirty="0">
                <a:solidFill>
                  <a:schemeClr val="accent6">
                    <a:lumMod val="50000"/>
                  </a:schemeClr>
                </a:solidFill>
              </a:rPr>
              <a:t>much formal spying and intelligence gathering is normally done by governments?  The military?  Merchant guilds and wealthy tradesmen?  Are there actual organizations or is spying done by diplomats and/or freelance agents? How effective is it </a:t>
            </a:r>
            <a:r>
              <a:rPr lang="en-US" sz="1100" dirty="0" smtClean="0">
                <a:solidFill>
                  <a:schemeClr val="accent6">
                    <a:lumMod val="50000"/>
                  </a:schemeClr>
                </a:solidFill>
              </a:rPr>
              <a:t>currently? Which </a:t>
            </a:r>
            <a:r>
              <a:rPr lang="en-US" sz="1100" dirty="0">
                <a:solidFill>
                  <a:schemeClr val="accent6">
                    <a:lumMod val="50000"/>
                  </a:schemeClr>
                </a:solidFill>
              </a:rPr>
              <a:t>countries/races are traditional </a:t>
            </a:r>
            <a:r>
              <a:rPr lang="en-US" sz="1100" dirty="0" smtClean="0">
                <a:solidFill>
                  <a:schemeClr val="accent6">
                    <a:lumMod val="50000"/>
                  </a:schemeClr>
                </a:solidFill>
              </a:rPr>
              <a:t>allies? Which </a:t>
            </a:r>
            <a:r>
              <a:rPr lang="en-US" sz="1100" dirty="0">
                <a:solidFill>
                  <a:schemeClr val="accent6">
                    <a:lumMod val="50000"/>
                  </a:schemeClr>
                </a:solidFill>
              </a:rPr>
              <a:t>are traditional rivals</a:t>
            </a:r>
            <a:r>
              <a:rPr lang="en-US" sz="1100" dirty="0" smtClean="0">
                <a:solidFill>
                  <a:schemeClr val="accent6">
                    <a:lumMod val="50000"/>
                  </a:schemeClr>
                </a:solidFill>
              </a:rPr>
              <a:t>? How </a:t>
            </a:r>
            <a:r>
              <a:rPr lang="en-US" sz="1100" dirty="0">
                <a:solidFill>
                  <a:schemeClr val="accent6">
                    <a:lumMod val="50000"/>
                  </a:schemeClr>
                </a:solidFill>
              </a:rPr>
              <a:t>do these traditions affect present-day relations between countries and races?  </a:t>
            </a:r>
            <a:r>
              <a:rPr lang="en-US" sz="1100" dirty="0" smtClean="0">
                <a:solidFill>
                  <a:schemeClr val="accent6">
                    <a:lumMod val="50000"/>
                  </a:schemeClr>
                </a:solidFill>
              </a:rPr>
              <a:t>Which </a:t>
            </a:r>
            <a:r>
              <a:rPr lang="en-US" sz="1100" dirty="0">
                <a:solidFill>
                  <a:schemeClr val="accent6">
                    <a:lumMod val="50000"/>
                  </a:schemeClr>
                </a:solidFill>
              </a:rPr>
              <a:t>heads of state are related by blood or marriage, and how important is this in determining foreign policy?)</a:t>
            </a: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accent6">
                    <a:lumMod val="50000"/>
                  </a:schemeClr>
                </a:solidFill>
              </a:rPr>
              <a:t>8</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2" name="Subtitle 2"/>
          <p:cNvSpPr txBox="1">
            <a:spLocks/>
          </p:cNvSpPr>
          <p:nvPr/>
        </p:nvSpPr>
        <p:spPr>
          <a:xfrm>
            <a:off x="517203" y="253694"/>
            <a:ext cx="140303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LOVE, SEX, &amp; GENDER</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62" name="TextBox 61"/>
          <p:cNvSpPr txBox="1"/>
          <p:nvPr/>
        </p:nvSpPr>
        <p:spPr>
          <a:xfrm>
            <a:off x="380995" y="573999"/>
            <a:ext cx="6172200" cy="1664376"/>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couple of paragraphs about how this culture deals with love, sex, and gender:</a:t>
            </a:r>
          </a:p>
          <a:p>
            <a:endParaRPr lang="en-US" sz="1100" dirty="0">
              <a:solidFill>
                <a:schemeClr val="accent6">
                  <a:lumMod val="50000"/>
                </a:schemeClr>
              </a:solidFill>
            </a:endParaRPr>
          </a:p>
          <a:p>
            <a:r>
              <a:rPr lang="en-US" sz="1100" dirty="0" smtClean="0">
                <a:solidFill>
                  <a:schemeClr val="accent6">
                    <a:lumMod val="50000"/>
                  </a:schemeClr>
                </a:solidFill>
              </a:rPr>
              <a:t>Are </a:t>
            </a:r>
            <a:r>
              <a:rPr lang="en-US" sz="1100" dirty="0">
                <a:solidFill>
                  <a:schemeClr val="accent6">
                    <a:lumMod val="50000"/>
                  </a:schemeClr>
                </a:solidFill>
              </a:rPr>
              <a:t>specific sexualities more or less acceptable in this </a:t>
            </a:r>
            <a:r>
              <a:rPr lang="en-US" sz="1100" dirty="0" smtClean="0">
                <a:solidFill>
                  <a:schemeClr val="accent6">
                    <a:lumMod val="50000"/>
                  </a:schemeClr>
                </a:solidFill>
              </a:rPr>
              <a:t>society?  Is </a:t>
            </a:r>
            <a:r>
              <a:rPr lang="en-US" sz="1100" dirty="0">
                <a:solidFill>
                  <a:schemeClr val="accent6">
                    <a:lumMod val="50000"/>
                  </a:schemeClr>
                </a:solidFill>
              </a:rPr>
              <a:t>prostitution legal?  Socially acceptable or looked down </a:t>
            </a:r>
            <a:r>
              <a:rPr lang="en-US" sz="1100" dirty="0" smtClean="0">
                <a:solidFill>
                  <a:schemeClr val="accent6">
                    <a:lumMod val="50000"/>
                  </a:schemeClr>
                </a:solidFill>
              </a:rPr>
              <a:t>upon? Are </a:t>
            </a:r>
            <a:r>
              <a:rPr lang="en-US" sz="1100" dirty="0">
                <a:solidFill>
                  <a:schemeClr val="accent6">
                    <a:lumMod val="50000"/>
                  </a:schemeClr>
                </a:solidFill>
              </a:rPr>
              <a:t>monogamy and/or polyamory important?  Are they </a:t>
            </a:r>
            <a:r>
              <a:rPr lang="en-US" sz="1100" dirty="0" smtClean="0">
                <a:solidFill>
                  <a:schemeClr val="accent6">
                    <a:lumMod val="50000"/>
                  </a:schemeClr>
                </a:solidFill>
              </a:rPr>
              <a:t>recognized </a:t>
            </a:r>
            <a:r>
              <a:rPr lang="en-US" sz="1100" dirty="0">
                <a:solidFill>
                  <a:schemeClr val="accent6">
                    <a:lumMod val="50000"/>
                  </a:schemeClr>
                </a:solidFill>
              </a:rPr>
              <a:t>by </a:t>
            </a:r>
            <a:r>
              <a:rPr lang="en-US" sz="1100" dirty="0" smtClean="0">
                <a:solidFill>
                  <a:schemeClr val="accent6">
                    <a:lumMod val="50000"/>
                  </a:schemeClr>
                </a:solidFill>
              </a:rPr>
              <a:t>law? Is </a:t>
            </a:r>
            <a:r>
              <a:rPr lang="en-US" sz="1100" dirty="0">
                <a:solidFill>
                  <a:schemeClr val="accent6">
                    <a:lumMod val="50000"/>
                  </a:schemeClr>
                </a:solidFill>
              </a:rPr>
              <a:t>there a specific marriage ceremony in this culture?  What about </a:t>
            </a:r>
            <a:r>
              <a:rPr lang="en-US" sz="1100" dirty="0" smtClean="0">
                <a:solidFill>
                  <a:schemeClr val="accent6">
                    <a:lumMod val="50000"/>
                  </a:schemeClr>
                </a:solidFill>
              </a:rPr>
              <a:t>divorce? What </a:t>
            </a:r>
            <a:r>
              <a:rPr lang="en-US" sz="1100" dirty="0">
                <a:solidFill>
                  <a:schemeClr val="accent6">
                    <a:lumMod val="50000"/>
                  </a:schemeClr>
                </a:solidFill>
              </a:rPr>
              <a:t>genders are allowed to marry?  Are all sexualities acceptable, or are some more acceptable than </a:t>
            </a:r>
            <a:r>
              <a:rPr lang="en-US" sz="1100" dirty="0" smtClean="0">
                <a:solidFill>
                  <a:schemeClr val="accent6">
                    <a:lumMod val="50000"/>
                  </a:schemeClr>
                </a:solidFill>
              </a:rPr>
              <a:t>others? What </a:t>
            </a:r>
            <a:r>
              <a:rPr lang="en-US" sz="1100" dirty="0">
                <a:solidFill>
                  <a:schemeClr val="accent6">
                    <a:lumMod val="50000"/>
                  </a:schemeClr>
                </a:solidFill>
              </a:rPr>
              <a:t>social differences are there for people of different genders </a:t>
            </a:r>
            <a:r>
              <a:rPr lang="en-US" sz="1100" dirty="0" smtClean="0">
                <a:solidFill>
                  <a:schemeClr val="accent6">
                    <a:lumMod val="50000"/>
                  </a:schemeClr>
                </a:solidFill>
              </a:rPr>
              <a:t>here? How </a:t>
            </a:r>
            <a:r>
              <a:rPr lang="en-US" sz="1100" dirty="0">
                <a:solidFill>
                  <a:schemeClr val="accent6">
                    <a:lumMod val="50000"/>
                  </a:schemeClr>
                </a:solidFill>
              </a:rPr>
              <a:t>many genders are </a:t>
            </a:r>
            <a:r>
              <a:rPr lang="en-US" sz="1100" dirty="0" smtClean="0">
                <a:solidFill>
                  <a:schemeClr val="accent6">
                    <a:lumMod val="50000"/>
                  </a:schemeClr>
                </a:solidFill>
              </a:rPr>
              <a:t>recognized </a:t>
            </a:r>
            <a:r>
              <a:rPr lang="en-US" sz="1100" dirty="0">
                <a:solidFill>
                  <a:schemeClr val="accent6">
                    <a:lumMod val="50000"/>
                  </a:schemeClr>
                </a:solidFill>
              </a:rPr>
              <a:t>here and what are </a:t>
            </a:r>
            <a:r>
              <a:rPr lang="en-US" sz="1100" dirty="0" smtClean="0">
                <a:solidFill>
                  <a:schemeClr val="accent6">
                    <a:lumMod val="50000"/>
                  </a:schemeClr>
                </a:solidFill>
              </a:rPr>
              <a:t>they? How </a:t>
            </a:r>
            <a:r>
              <a:rPr lang="en-US" sz="1100" dirty="0">
                <a:solidFill>
                  <a:schemeClr val="accent6">
                    <a:lumMod val="50000"/>
                  </a:schemeClr>
                </a:solidFill>
              </a:rPr>
              <a:t>difficult/easy is it for someone to change their gender in this society</a:t>
            </a:r>
            <a:r>
              <a:rPr lang="en-US" sz="1100" dirty="0" smtClean="0">
                <a:solidFill>
                  <a:schemeClr val="accent6">
                    <a:lumMod val="50000"/>
                  </a:schemeClr>
                </a:solidFill>
              </a:rPr>
              <a:t>? </a:t>
            </a:r>
            <a:r>
              <a:rPr lang="en-US" sz="1100" dirty="0">
                <a:solidFill>
                  <a:schemeClr val="accent6">
                    <a:lumMod val="50000"/>
                  </a:schemeClr>
                </a:solidFill>
              </a:rPr>
              <a:t>Are there specific customs for anniversaries of marriages?  </a:t>
            </a:r>
            <a:r>
              <a:rPr lang="en-US" sz="1100" dirty="0" smtClean="0">
                <a:solidFill>
                  <a:schemeClr val="accent6">
                    <a:lumMod val="50000"/>
                  </a:schemeClr>
                </a:solidFill>
              </a:rPr>
              <a:t>Divorces?</a:t>
            </a:r>
            <a:endParaRPr lang="en-US" sz="1100" dirty="0">
              <a:solidFill>
                <a:schemeClr val="accent6">
                  <a:lumMod val="50000"/>
                </a:schemeClr>
              </a:solidFill>
            </a:endParaRPr>
          </a:p>
        </p:txBody>
      </p:sp>
      <p:sp>
        <p:nvSpPr>
          <p:cNvPr id="14" name="Subtitle 2"/>
          <p:cNvSpPr txBox="1">
            <a:spLocks/>
          </p:cNvSpPr>
          <p:nvPr/>
        </p:nvSpPr>
        <p:spPr>
          <a:xfrm>
            <a:off x="517203" y="2345637"/>
            <a:ext cx="117443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DEATH &amp; DYING</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0" name="TextBox 9"/>
          <p:cNvSpPr txBox="1"/>
          <p:nvPr/>
        </p:nvSpPr>
        <p:spPr>
          <a:xfrm>
            <a:off x="380995" y="2665943"/>
            <a:ext cx="6172200" cy="1378690"/>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paragraph or two on how this culture deals with death and dying:</a:t>
            </a:r>
          </a:p>
          <a:p>
            <a:endParaRPr lang="en-US" sz="1100" dirty="0">
              <a:solidFill>
                <a:schemeClr val="accent6">
                  <a:lumMod val="50000"/>
                </a:schemeClr>
              </a:solidFill>
            </a:endParaRPr>
          </a:p>
          <a:p>
            <a:r>
              <a:rPr lang="en-US" sz="1100" dirty="0" smtClean="0">
                <a:solidFill>
                  <a:schemeClr val="accent6">
                    <a:lumMod val="50000"/>
                  </a:schemeClr>
                </a:solidFill>
              </a:rPr>
              <a:t>What </a:t>
            </a:r>
            <a:r>
              <a:rPr lang="en-US" sz="1100" dirty="0">
                <a:solidFill>
                  <a:schemeClr val="accent6">
                    <a:lumMod val="50000"/>
                  </a:schemeClr>
                </a:solidFill>
              </a:rPr>
              <a:t>customs surround </a:t>
            </a:r>
            <a:r>
              <a:rPr lang="en-US" sz="1100" dirty="0" smtClean="0">
                <a:solidFill>
                  <a:schemeClr val="accent6">
                    <a:lumMod val="50000"/>
                  </a:schemeClr>
                </a:solidFill>
              </a:rPr>
              <a:t>death?  Are bodies buried, cremated, sent off into the ocean, etc.? Is </a:t>
            </a:r>
            <a:r>
              <a:rPr lang="en-US" sz="1100" dirty="0">
                <a:solidFill>
                  <a:schemeClr val="accent6">
                    <a:lumMod val="50000"/>
                  </a:schemeClr>
                </a:solidFill>
              </a:rPr>
              <a:t>there a special class of people (doctors, priests, funeral directors, untouchables) who deal with dead bodies? What things must be done and why (burn hair to free spirit, burn body to prevent necromancy, coins on eyes for ferryman, etc.)? Are the dead feared, revered, or </a:t>
            </a:r>
            <a:r>
              <a:rPr lang="en-US" sz="1100" dirty="0" smtClean="0">
                <a:solidFill>
                  <a:schemeClr val="accent6">
                    <a:lumMod val="50000"/>
                  </a:schemeClr>
                </a:solidFill>
              </a:rPr>
              <a:t>ignored? </a:t>
            </a:r>
            <a:r>
              <a:rPr lang="en-US" sz="1100" dirty="0">
                <a:solidFill>
                  <a:schemeClr val="accent6">
                    <a:lumMod val="50000"/>
                  </a:schemeClr>
                </a:solidFill>
              </a:rPr>
              <a:t>Are there specific customs for anniversaries of </a:t>
            </a:r>
            <a:r>
              <a:rPr lang="en-US" sz="1100" dirty="0" smtClean="0">
                <a:solidFill>
                  <a:schemeClr val="accent6">
                    <a:lumMod val="50000"/>
                  </a:schemeClr>
                </a:solidFill>
              </a:rPr>
              <a:t>deaths?</a:t>
            </a:r>
            <a:endParaRPr lang="en-US" sz="1100" dirty="0">
              <a:solidFill>
                <a:schemeClr val="accent6">
                  <a:lumMod val="50000"/>
                </a:schemeClr>
              </a:solidFill>
            </a:endParaRPr>
          </a:p>
        </p:txBody>
      </p:sp>
      <p:sp>
        <p:nvSpPr>
          <p:cNvPr id="11" name="Subtitle 2"/>
          <p:cNvSpPr txBox="1">
            <a:spLocks/>
          </p:cNvSpPr>
          <p:nvPr/>
        </p:nvSpPr>
        <p:spPr>
          <a:xfrm>
            <a:off x="514380" y="4151896"/>
            <a:ext cx="1357283"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FOREIGN RELATIONS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Tree>
    <p:extLst>
      <p:ext uri="{BB962C8B-B14F-4D97-AF65-F5344CB8AC3E}">
        <p14:creationId xmlns:p14="http://schemas.microsoft.com/office/powerpoint/2010/main" val="547403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p:cNvSpPr txBox="1"/>
          <p:nvPr/>
        </p:nvSpPr>
        <p:spPr>
          <a:xfrm>
            <a:off x="380995" y="4685242"/>
            <a:ext cx="6172200" cy="4010439"/>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few paragraphs about rituals, holidays, and festivals in this culture:</a:t>
            </a:r>
          </a:p>
          <a:p>
            <a:endParaRPr lang="en-US" sz="1100" dirty="0">
              <a:solidFill>
                <a:schemeClr val="accent6">
                  <a:lumMod val="50000"/>
                </a:schemeClr>
              </a:solidFill>
            </a:endParaRPr>
          </a:p>
          <a:p>
            <a:r>
              <a:rPr lang="en-US" sz="1100" dirty="0" smtClean="0">
                <a:solidFill>
                  <a:schemeClr val="accent6">
                    <a:lumMod val="50000"/>
                  </a:schemeClr>
                </a:solidFill>
              </a:rPr>
              <a:t>Which </a:t>
            </a:r>
            <a:r>
              <a:rPr lang="en-US" sz="1100" dirty="0">
                <a:solidFill>
                  <a:schemeClr val="accent6">
                    <a:lumMod val="50000"/>
                  </a:schemeClr>
                </a:solidFill>
              </a:rPr>
              <a:t>days are general holidays or festival times? What do they celebrate? Are there any that are only celebrated in particular countries, cities, or </a:t>
            </a:r>
            <a:r>
              <a:rPr lang="en-US" sz="1100" dirty="0" smtClean="0">
                <a:solidFill>
                  <a:schemeClr val="accent6">
                    <a:lumMod val="50000"/>
                  </a:schemeClr>
                </a:solidFill>
              </a:rPr>
              <a:t>regions? What </a:t>
            </a:r>
            <a:r>
              <a:rPr lang="en-US" sz="1100" dirty="0">
                <a:solidFill>
                  <a:schemeClr val="accent6">
                    <a:lumMod val="50000"/>
                  </a:schemeClr>
                </a:solidFill>
              </a:rPr>
              <a:t>do people celebrate? What are considered holidays? Why?  Are there government holidays as well as religious ones?  Are certain religious holidays embraced by the government, while others are not?  Is it socially acceptable to celebrate religious holidays if you are not part of that </a:t>
            </a:r>
            <a:r>
              <a:rPr lang="en-US" sz="1100" dirty="0" smtClean="0">
                <a:solidFill>
                  <a:schemeClr val="accent6">
                    <a:lumMod val="50000"/>
                  </a:schemeClr>
                </a:solidFill>
              </a:rPr>
              <a:t>religion? How </a:t>
            </a:r>
            <a:r>
              <a:rPr lang="en-US" sz="1100" dirty="0">
                <a:solidFill>
                  <a:schemeClr val="accent6">
                    <a:lumMod val="50000"/>
                  </a:schemeClr>
                </a:solidFill>
              </a:rPr>
              <a:t>do people celebrate?  Are there times when people are expected to fast, or feast (e.g., before solstice, after the birth of a child, during Lent or Ramadan, after the death of a ruler, etc.)? Are there occasions when the ruler is expected to provide a celebration or spectacle for the people to enjoy, (e.g., the Roman gladiatorial games</a:t>
            </a:r>
            <a:r>
              <a:rPr lang="en-US" sz="1100" dirty="0" smtClean="0">
                <a:solidFill>
                  <a:schemeClr val="accent6">
                    <a:lumMod val="50000"/>
                  </a:schemeClr>
                </a:solidFill>
              </a:rPr>
              <a:t>)? Are </a:t>
            </a:r>
            <a:r>
              <a:rPr lang="en-US" sz="1100" dirty="0">
                <a:solidFill>
                  <a:schemeClr val="accent6">
                    <a:lumMod val="50000"/>
                  </a:schemeClr>
                </a:solidFill>
              </a:rPr>
              <a:t>there any days that are considered “outside the year,” like Mardi Gras or the Feast of Fools? How are these days customarily observed? How did they originate</a:t>
            </a:r>
            <a:r>
              <a:rPr lang="en-US" sz="1100" dirty="0" smtClean="0">
                <a:solidFill>
                  <a:schemeClr val="accent6">
                    <a:lumMod val="50000"/>
                  </a:schemeClr>
                </a:solidFill>
              </a:rPr>
              <a:t>?)  Are there any holidays, festivals, or events that commemorate or celebrate any part of this culture?  Are they connected to particular religions, are they secular, or are they purely cultural?  Are any of these events state-sanctioned?  Are there celebrations for specific agrarian occurrences (i.e. springtime, solstices, harvests, etc.)?  Are they based on geological or geographical conditions?  Do they celebrate specific religious or political figures?  What sorts of traditions surround these holidays?  Are they based on food, music, dance, offerings, </a:t>
            </a:r>
            <a:r>
              <a:rPr lang="en-US" sz="1100" dirty="0" err="1" smtClean="0">
                <a:solidFill>
                  <a:schemeClr val="accent6">
                    <a:lumMod val="50000"/>
                  </a:schemeClr>
                </a:solidFill>
              </a:rPr>
              <a:t>etc</a:t>
            </a:r>
            <a:r>
              <a:rPr lang="en-US" sz="1100" dirty="0" smtClean="0">
                <a:solidFill>
                  <a:schemeClr val="accent6">
                    <a:lumMod val="50000"/>
                  </a:schemeClr>
                </a:solidFill>
              </a:rPr>
              <a:t>?  How have these traditions changed or evolved over time?  How has the introduction of new cultures through conquest, war, immigration, etc. affected these holidays?</a:t>
            </a:r>
            <a:endParaRPr lang="en-US" sz="1100" dirty="0">
              <a:solidFill>
                <a:schemeClr val="accent6">
                  <a:lumMod val="50000"/>
                </a:schemeClr>
              </a:solidFill>
            </a:endParaRP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accent6">
                    <a:lumMod val="50000"/>
                  </a:schemeClr>
                </a:solidFill>
              </a:rPr>
              <a:t>9</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2" name="Subtitle 2"/>
          <p:cNvSpPr txBox="1">
            <a:spLocks/>
          </p:cNvSpPr>
          <p:nvPr/>
        </p:nvSpPr>
        <p:spPr>
          <a:xfrm>
            <a:off x="517202" y="593348"/>
            <a:ext cx="488638"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TIME</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62" name="TextBox 61"/>
          <p:cNvSpPr txBox="1"/>
          <p:nvPr/>
        </p:nvSpPr>
        <p:spPr>
          <a:xfrm>
            <a:off x="380995" y="913653"/>
            <a:ext cx="6172200" cy="1324721"/>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lnSpcReduction="10000"/>
          </a:bodyPr>
          <a:lstStyle/>
          <a:p>
            <a:r>
              <a:rPr lang="en-US" sz="1100" dirty="0" smtClean="0">
                <a:solidFill>
                  <a:schemeClr val="accent6">
                    <a:lumMod val="50000"/>
                  </a:schemeClr>
                </a:solidFill>
              </a:rPr>
              <a:t>How </a:t>
            </a:r>
            <a:r>
              <a:rPr lang="en-US" sz="1100" dirty="0">
                <a:solidFill>
                  <a:schemeClr val="accent6">
                    <a:lumMod val="50000"/>
                  </a:schemeClr>
                </a:solidFill>
              </a:rPr>
              <a:t>is the day divided into smaller time units? What are they (Hour of the Lark, Sunrise Bell, </a:t>
            </a:r>
            <a:r>
              <a:rPr lang="en-US" sz="1100" dirty="0" err="1">
                <a:solidFill>
                  <a:schemeClr val="accent6">
                    <a:lumMod val="50000"/>
                  </a:schemeClr>
                </a:solidFill>
              </a:rPr>
              <a:t>Nones</a:t>
            </a:r>
            <a:r>
              <a:rPr lang="en-US" sz="1100" dirty="0">
                <a:solidFill>
                  <a:schemeClr val="accent6">
                    <a:lumMod val="50000"/>
                  </a:schemeClr>
                </a:solidFill>
              </a:rPr>
              <a:t>, etc.)? Are the names relevant to anything? Is the length of an hour fixed, or does it vary depending on changes in the length of the day as the seasons </a:t>
            </a:r>
            <a:r>
              <a:rPr lang="en-US" sz="1100" dirty="0" smtClean="0">
                <a:solidFill>
                  <a:schemeClr val="accent6">
                    <a:lumMod val="50000"/>
                  </a:schemeClr>
                </a:solidFill>
              </a:rPr>
              <a:t>change? How </a:t>
            </a:r>
            <a:r>
              <a:rPr lang="en-US" sz="1100" dirty="0">
                <a:solidFill>
                  <a:schemeClr val="accent6">
                    <a:lumMod val="50000"/>
                  </a:schemeClr>
                </a:solidFill>
              </a:rPr>
              <a:t>do people tell what time it is? Are there clocks, watches, sundials, etc., or do people have to just listen for bells from the castle or church, or just eyeball the sun?  Are clocks common, or do people tell time by the sun or by listening for church </a:t>
            </a:r>
            <a:r>
              <a:rPr lang="en-US" sz="1100" dirty="0" smtClean="0">
                <a:solidFill>
                  <a:schemeClr val="accent6">
                    <a:lumMod val="50000"/>
                  </a:schemeClr>
                </a:solidFill>
              </a:rPr>
              <a:t>bells? How </a:t>
            </a:r>
            <a:r>
              <a:rPr lang="en-US" sz="1100" dirty="0">
                <a:solidFill>
                  <a:schemeClr val="accent6">
                    <a:lumMod val="50000"/>
                  </a:schemeClr>
                </a:solidFill>
              </a:rPr>
              <a:t>early do people get up in the morning in the city? Country? </a:t>
            </a:r>
            <a:r>
              <a:rPr lang="en-US" sz="1100" dirty="0" smtClean="0">
                <a:solidFill>
                  <a:schemeClr val="accent6">
                    <a:lumMod val="50000"/>
                  </a:schemeClr>
                </a:solidFill>
              </a:rPr>
              <a:t> Are </a:t>
            </a:r>
            <a:r>
              <a:rPr lang="en-US" sz="1100" dirty="0">
                <a:solidFill>
                  <a:schemeClr val="accent6">
                    <a:lumMod val="50000"/>
                  </a:schemeClr>
                </a:solidFill>
              </a:rPr>
              <a:t>there specific times of day that are considered special (the witching hour, </a:t>
            </a:r>
            <a:r>
              <a:rPr lang="en-US" sz="1100" dirty="0" smtClean="0">
                <a:solidFill>
                  <a:schemeClr val="accent6">
                    <a:lumMod val="50000"/>
                  </a:schemeClr>
                </a:solidFill>
              </a:rPr>
              <a:t>etc.)? Is </a:t>
            </a:r>
            <a:r>
              <a:rPr lang="en-US" sz="1100" dirty="0">
                <a:solidFill>
                  <a:schemeClr val="accent6">
                    <a:lumMod val="50000"/>
                  </a:schemeClr>
                </a:solidFill>
              </a:rPr>
              <a:t>there a single, generally accepted calendar (including time measurements), or do different countries or peoples or races have different ones?</a:t>
            </a:r>
          </a:p>
        </p:txBody>
      </p:sp>
      <p:sp>
        <p:nvSpPr>
          <p:cNvPr id="14" name="Subtitle 2"/>
          <p:cNvSpPr txBox="1">
            <a:spLocks/>
          </p:cNvSpPr>
          <p:nvPr/>
        </p:nvSpPr>
        <p:spPr>
          <a:xfrm>
            <a:off x="517203" y="2345637"/>
            <a:ext cx="82391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CALENDAR</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0" name="TextBox 9"/>
          <p:cNvSpPr txBox="1"/>
          <p:nvPr/>
        </p:nvSpPr>
        <p:spPr>
          <a:xfrm>
            <a:off x="380995" y="2665942"/>
            <a:ext cx="6172200" cy="159173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What </a:t>
            </a:r>
            <a:r>
              <a:rPr lang="en-US" sz="1100" dirty="0">
                <a:solidFill>
                  <a:schemeClr val="accent6">
                    <a:lumMod val="50000"/>
                  </a:schemeClr>
                </a:solidFill>
              </a:rPr>
              <a:t>event(s) do people use to date years? Do they use a single event (the creation of the world, the end of the Great War, the invention of atomic power, etc.) or are events dated based on recurring things (the 12th year of Tiberius’ reign, the 301st year of the Han Dynasty</a:t>
            </a:r>
            <a:r>
              <a:rPr lang="en-US" sz="1100" dirty="0" smtClean="0">
                <a:solidFill>
                  <a:schemeClr val="accent6">
                    <a:lumMod val="50000"/>
                  </a:schemeClr>
                </a:solidFill>
              </a:rPr>
              <a:t>)? What </a:t>
            </a:r>
            <a:r>
              <a:rPr lang="en-US" sz="1100" dirty="0">
                <a:solidFill>
                  <a:schemeClr val="accent6">
                    <a:lumMod val="50000"/>
                  </a:schemeClr>
                </a:solidFill>
              </a:rPr>
              <a:t>are the names of months, and how many days in each? How many days in a week? Months in a year? Are there leap years? If so, who keeps track?</a:t>
            </a:r>
          </a:p>
        </p:txBody>
      </p:sp>
      <p:sp>
        <p:nvSpPr>
          <p:cNvPr id="11" name="Subtitle 2"/>
          <p:cNvSpPr txBox="1">
            <a:spLocks/>
          </p:cNvSpPr>
          <p:nvPr/>
        </p:nvSpPr>
        <p:spPr>
          <a:xfrm>
            <a:off x="517202" y="4364937"/>
            <a:ext cx="762958"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HOLIDAYS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2"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TIME, CALENDARS, &amp; HOLIDAYS</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702379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p:cNvSpPr txBox="1"/>
          <p:nvPr/>
        </p:nvSpPr>
        <p:spPr>
          <a:xfrm>
            <a:off x="380995" y="573999"/>
            <a:ext cx="6172200" cy="812168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Write about what </a:t>
            </a:r>
            <a:r>
              <a:rPr lang="en-US" sz="1100" dirty="0">
                <a:solidFill>
                  <a:schemeClr val="accent6">
                    <a:lumMod val="50000"/>
                  </a:schemeClr>
                </a:solidFill>
              </a:rPr>
              <a:t>do people </a:t>
            </a:r>
            <a:r>
              <a:rPr lang="en-US" sz="1100" dirty="0" smtClean="0">
                <a:solidFill>
                  <a:schemeClr val="accent6">
                    <a:lumMod val="50000"/>
                  </a:schemeClr>
                </a:solidFill>
              </a:rPr>
              <a:t>do </a:t>
            </a:r>
            <a:r>
              <a:rPr lang="en-US" sz="1100" dirty="0">
                <a:solidFill>
                  <a:schemeClr val="accent6">
                    <a:lumMod val="50000"/>
                  </a:schemeClr>
                </a:solidFill>
              </a:rPr>
              <a:t>in their spare </a:t>
            </a:r>
            <a:r>
              <a:rPr lang="en-US" sz="1100" dirty="0" smtClean="0">
                <a:solidFill>
                  <a:schemeClr val="accent6">
                    <a:lumMod val="50000"/>
                  </a:schemeClr>
                </a:solidFill>
              </a:rPr>
              <a:t>time in this region:</a:t>
            </a:r>
          </a:p>
          <a:p>
            <a:endParaRPr lang="en-US" sz="1100" dirty="0">
              <a:solidFill>
                <a:schemeClr val="accent6">
                  <a:lumMod val="50000"/>
                </a:schemeClr>
              </a:solidFill>
            </a:endParaRPr>
          </a:p>
          <a:p>
            <a:r>
              <a:rPr lang="en-US" sz="1100" dirty="0" smtClean="0">
                <a:solidFill>
                  <a:schemeClr val="accent6">
                    <a:lumMod val="50000"/>
                  </a:schemeClr>
                </a:solidFill>
              </a:rPr>
              <a:t>What do they do for fun? How does social status effect what </a:t>
            </a:r>
            <a:r>
              <a:rPr lang="en-US" sz="1100" dirty="0">
                <a:solidFill>
                  <a:schemeClr val="accent6">
                    <a:lumMod val="50000"/>
                  </a:schemeClr>
                </a:solidFill>
              </a:rPr>
              <a:t>do people at various levels </a:t>
            </a:r>
            <a:r>
              <a:rPr lang="en-US" sz="1100" dirty="0" smtClean="0">
                <a:solidFill>
                  <a:schemeClr val="accent6">
                    <a:lumMod val="50000"/>
                  </a:schemeClr>
                </a:solidFill>
              </a:rPr>
              <a:t>do? What </a:t>
            </a:r>
            <a:r>
              <a:rPr lang="en-US" sz="1100" dirty="0">
                <a:solidFill>
                  <a:schemeClr val="accent6">
                    <a:lumMod val="50000"/>
                  </a:schemeClr>
                </a:solidFill>
              </a:rPr>
              <a:t>is the status of the arts (dance, music, theater, etc.) in this </a:t>
            </a:r>
            <a:r>
              <a:rPr lang="en-US" sz="1100" dirty="0" smtClean="0">
                <a:solidFill>
                  <a:schemeClr val="accent6">
                    <a:lumMod val="50000"/>
                  </a:schemeClr>
                </a:solidFill>
              </a:rPr>
              <a:t>society? Are </a:t>
            </a:r>
            <a:r>
              <a:rPr lang="en-US" sz="1100" dirty="0">
                <a:solidFill>
                  <a:schemeClr val="accent6">
                    <a:lumMod val="50000"/>
                  </a:schemeClr>
                </a:solidFill>
              </a:rPr>
              <a:t>artists revered or mistrusted? Are they considered noble or </a:t>
            </a:r>
            <a:r>
              <a:rPr lang="en-US" sz="1100" dirty="0" smtClean="0">
                <a:solidFill>
                  <a:schemeClr val="accent6">
                    <a:lumMod val="50000"/>
                  </a:schemeClr>
                </a:solidFill>
              </a:rPr>
              <a:t>immoral? Who </a:t>
            </a:r>
            <a:r>
              <a:rPr lang="en-US" sz="1100" dirty="0">
                <a:solidFill>
                  <a:schemeClr val="accent6">
                    <a:lumMod val="50000"/>
                  </a:schemeClr>
                </a:solidFill>
              </a:rPr>
              <a:t>supports the </a:t>
            </a:r>
            <a:r>
              <a:rPr lang="en-US" sz="1100" dirty="0" smtClean="0">
                <a:solidFill>
                  <a:schemeClr val="accent6">
                    <a:lumMod val="50000"/>
                  </a:schemeClr>
                </a:solidFill>
              </a:rPr>
              <a:t>arts? Which </a:t>
            </a:r>
            <a:r>
              <a:rPr lang="en-US" sz="1100" dirty="0">
                <a:solidFill>
                  <a:schemeClr val="accent6">
                    <a:lumMod val="50000"/>
                  </a:schemeClr>
                </a:solidFill>
              </a:rPr>
              <a:t>arts are most highly valued and </a:t>
            </a:r>
            <a:r>
              <a:rPr lang="en-US" sz="1100" dirty="0" smtClean="0">
                <a:solidFill>
                  <a:schemeClr val="accent6">
                    <a:lumMod val="50000"/>
                  </a:schemeClr>
                </a:solidFill>
              </a:rPr>
              <a:t>why? Are </a:t>
            </a:r>
            <a:r>
              <a:rPr lang="en-US" sz="1100" dirty="0">
                <a:solidFill>
                  <a:schemeClr val="accent6">
                    <a:lumMod val="50000"/>
                  </a:schemeClr>
                </a:solidFill>
              </a:rPr>
              <a:t>there permanent theaters or concert halls for the performing arts? If so, who owns and runs them? Are they profitable? Are there also traveling troupes of players/musicians/dancers? How do their performances </a:t>
            </a:r>
            <a:r>
              <a:rPr lang="en-US" sz="1100" dirty="0" smtClean="0">
                <a:solidFill>
                  <a:schemeClr val="accent6">
                    <a:lumMod val="50000"/>
                  </a:schemeClr>
                </a:solidFill>
              </a:rPr>
              <a:t>differ? Can </a:t>
            </a:r>
            <a:r>
              <a:rPr lang="en-US" sz="1100" dirty="0">
                <a:solidFill>
                  <a:schemeClr val="accent6">
                    <a:lumMod val="50000"/>
                  </a:schemeClr>
                </a:solidFill>
              </a:rPr>
              <a:t>magic be used in the arts, and if so, how — paint that glows, pictures that move, flutes that play themselves, etc.?  How do “normal” artists feel about this?  Is there a separate branch of purely magical art, such as </a:t>
            </a:r>
            <a:r>
              <a:rPr lang="en-US" sz="1100" dirty="0" smtClean="0">
                <a:solidFill>
                  <a:schemeClr val="accent6">
                    <a:lumMod val="50000"/>
                  </a:schemeClr>
                </a:solidFill>
              </a:rPr>
              <a:t>illusion? What </a:t>
            </a:r>
            <a:r>
              <a:rPr lang="en-US" sz="1100" dirty="0">
                <a:solidFill>
                  <a:schemeClr val="accent6">
                    <a:lumMod val="50000"/>
                  </a:schemeClr>
                </a:solidFill>
              </a:rPr>
              <a:t>sports or pastimes are common (hawking, hunting, skiing, baseball)? Which ones take skill, money, and/or leisure </a:t>
            </a:r>
            <a:r>
              <a:rPr lang="en-US" sz="1100" dirty="0" smtClean="0">
                <a:solidFill>
                  <a:schemeClr val="accent6">
                    <a:lumMod val="50000"/>
                  </a:schemeClr>
                </a:solidFill>
              </a:rPr>
              <a:t>time? What </a:t>
            </a:r>
            <a:r>
              <a:rPr lang="en-US" sz="1100" dirty="0">
                <a:solidFill>
                  <a:schemeClr val="accent6">
                    <a:lumMod val="50000"/>
                  </a:schemeClr>
                </a:solidFill>
              </a:rPr>
              <a:t>games are commonly known — chess, dice, poker? Which are common among everyone, and which are limited to the peasantry or </a:t>
            </a:r>
            <a:r>
              <a:rPr lang="en-US" sz="1100" dirty="0" smtClean="0">
                <a:solidFill>
                  <a:schemeClr val="accent6">
                    <a:lumMod val="50000"/>
                  </a:schemeClr>
                </a:solidFill>
              </a:rPr>
              <a:t>nobility? Is </a:t>
            </a:r>
            <a:r>
              <a:rPr lang="en-US" sz="1100" dirty="0">
                <a:solidFill>
                  <a:schemeClr val="accent6">
                    <a:lumMod val="50000"/>
                  </a:schemeClr>
                </a:solidFill>
              </a:rPr>
              <a:t>gambling allowed?  Socially acceptable or looked-down upon?  </a:t>
            </a:r>
            <a:r>
              <a:rPr lang="en-US" sz="1100" dirty="0" smtClean="0">
                <a:solidFill>
                  <a:schemeClr val="accent6">
                    <a:lumMod val="50000"/>
                  </a:schemeClr>
                </a:solidFill>
              </a:rPr>
              <a:t>What </a:t>
            </a:r>
            <a:r>
              <a:rPr lang="en-US" sz="1100" dirty="0">
                <a:solidFill>
                  <a:schemeClr val="accent6">
                    <a:lumMod val="50000"/>
                  </a:schemeClr>
                </a:solidFill>
              </a:rPr>
              <a:t>sorts of gambling activities are available?  Are they available everywhere or limited to certain places </a:t>
            </a:r>
            <a:r>
              <a:rPr lang="en-US" sz="1100" dirty="0" smtClean="0">
                <a:solidFill>
                  <a:schemeClr val="accent6">
                    <a:lumMod val="50000"/>
                  </a:schemeClr>
                </a:solidFill>
              </a:rPr>
              <a:t>only? Are </a:t>
            </a:r>
            <a:r>
              <a:rPr lang="en-US" sz="1100" dirty="0">
                <a:solidFill>
                  <a:schemeClr val="accent6">
                    <a:lumMod val="50000"/>
                  </a:schemeClr>
                </a:solidFill>
              </a:rPr>
              <a:t>certain countries/cities known for a passion/expertise for particular games or </a:t>
            </a:r>
            <a:r>
              <a:rPr lang="en-US" sz="1100" dirty="0" smtClean="0">
                <a:solidFill>
                  <a:schemeClr val="accent6">
                    <a:lumMod val="50000"/>
                  </a:schemeClr>
                </a:solidFill>
              </a:rPr>
              <a:t>pastimes? Have </a:t>
            </a:r>
            <a:r>
              <a:rPr lang="en-US" sz="1100" dirty="0">
                <a:solidFill>
                  <a:schemeClr val="accent6">
                    <a:lumMod val="50000"/>
                  </a:schemeClr>
                </a:solidFill>
              </a:rPr>
              <a:t>paper-making and the printing press been invented, or are books and scrolls rare, expensive, handwritten </a:t>
            </a:r>
            <a:r>
              <a:rPr lang="en-US" sz="1100" dirty="0" smtClean="0">
                <a:solidFill>
                  <a:schemeClr val="accent6">
                    <a:lumMod val="50000"/>
                  </a:schemeClr>
                </a:solidFill>
              </a:rPr>
              <a:t>items? What </a:t>
            </a:r>
            <a:r>
              <a:rPr lang="en-US" sz="1100" dirty="0">
                <a:solidFill>
                  <a:schemeClr val="accent6">
                    <a:lumMod val="50000"/>
                  </a:schemeClr>
                </a:solidFill>
              </a:rPr>
              <a:t>subjects are considered popular for reading materials?  Fiction, non-fiction, biography, memoir, </a:t>
            </a:r>
            <a:r>
              <a:rPr lang="en-US" sz="1100" dirty="0" smtClean="0">
                <a:solidFill>
                  <a:schemeClr val="accent6">
                    <a:lumMod val="50000"/>
                  </a:schemeClr>
                </a:solidFill>
              </a:rPr>
              <a:t>adventure? What </a:t>
            </a:r>
            <a:r>
              <a:rPr lang="en-US" sz="1100" dirty="0">
                <a:solidFill>
                  <a:schemeClr val="accent6">
                    <a:lumMod val="50000"/>
                  </a:schemeClr>
                </a:solidFill>
              </a:rPr>
              <a:t>things are considered appropriate subjects for representational arts such as painting and sculpture? Which are not? (Examples: some cultures/religions forbid the painting or sculpture of the human figure, and have abstract art; some have limited painters to doing only “uplifting” religious works, etc</a:t>
            </a:r>
            <a:r>
              <a:rPr lang="en-US" sz="1100" dirty="0" smtClean="0">
                <a:solidFill>
                  <a:schemeClr val="accent6">
                    <a:lumMod val="50000"/>
                  </a:schemeClr>
                </a:solidFill>
              </a:rPr>
              <a:t>.) Are </a:t>
            </a:r>
            <a:r>
              <a:rPr lang="en-US" sz="1100" dirty="0">
                <a:solidFill>
                  <a:schemeClr val="accent6">
                    <a:lumMod val="50000"/>
                  </a:schemeClr>
                </a:solidFill>
              </a:rPr>
              <a:t>there non-human races who tend to be naturally talented painters, dancers, etc.? How does this affect human practitioners of these </a:t>
            </a:r>
            <a:r>
              <a:rPr lang="en-US" sz="1100" dirty="0" smtClean="0">
                <a:solidFill>
                  <a:schemeClr val="accent6">
                    <a:lumMod val="50000"/>
                  </a:schemeClr>
                </a:solidFill>
              </a:rPr>
              <a:t>arts? Do </a:t>
            </a:r>
            <a:r>
              <a:rPr lang="en-US" sz="1100" dirty="0">
                <a:solidFill>
                  <a:schemeClr val="accent6">
                    <a:lumMod val="50000"/>
                  </a:schemeClr>
                </a:solidFill>
              </a:rPr>
              <a:t>non-human races have their own games and leisure pastimes? How do they differ from human games? How do they reflect the physiology and/or particular magical talents of the various non-human </a:t>
            </a:r>
            <a:r>
              <a:rPr lang="en-US" sz="1100" dirty="0" smtClean="0">
                <a:solidFill>
                  <a:schemeClr val="accent6">
                    <a:lumMod val="50000"/>
                  </a:schemeClr>
                </a:solidFill>
              </a:rPr>
              <a:t>races? Are </a:t>
            </a:r>
            <a:r>
              <a:rPr lang="en-US" sz="1100" dirty="0">
                <a:solidFill>
                  <a:schemeClr val="accent6">
                    <a:lumMod val="50000"/>
                  </a:schemeClr>
                </a:solidFill>
              </a:rPr>
              <a:t>certain races/cultures considered better at some arts than other races/cultures? Where do the best dancers, painters, musicians, actors, etc. come from?  </a:t>
            </a:r>
            <a:r>
              <a:rPr lang="en-US" sz="1100" dirty="0" smtClean="0">
                <a:solidFill>
                  <a:schemeClr val="accent6">
                    <a:lumMod val="50000"/>
                  </a:schemeClr>
                </a:solidFill>
              </a:rPr>
              <a:t>What </a:t>
            </a:r>
            <a:r>
              <a:rPr lang="en-US" sz="1100" dirty="0">
                <a:solidFill>
                  <a:schemeClr val="accent6">
                    <a:lumMod val="50000"/>
                  </a:schemeClr>
                </a:solidFill>
              </a:rPr>
              <a:t>are the standards of beauty for people? Paintings and sculpture? Clothes and furniture? How do they differ from the standards in your culture (example: a country which considers fatness a highly desirable beauty trait</a:t>
            </a:r>
            <a:r>
              <a:rPr lang="en-US" sz="1100" dirty="0" smtClean="0">
                <a:solidFill>
                  <a:schemeClr val="accent6">
                    <a:lumMod val="50000"/>
                  </a:schemeClr>
                </a:solidFill>
              </a:rPr>
              <a:t>)? How </a:t>
            </a:r>
            <a:r>
              <a:rPr lang="en-US" sz="1100" dirty="0">
                <a:solidFill>
                  <a:schemeClr val="accent6">
                    <a:lumMod val="50000"/>
                  </a:schemeClr>
                </a:solidFill>
              </a:rPr>
              <a:t>do standard of beauty reflect the physical traits of the various races (examples: dwarves might consider excessive height unattractive; werewolves might be attracted by long teeth or a particular scent</a:t>
            </a:r>
            <a:r>
              <a:rPr lang="en-US" sz="1100" dirty="0" smtClean="0">
                <a:solidFill>
                  <a:schemeClr val="accent6">
                    <a:lumMod val="50000"/>
                  </a:schemeClr>
                </a:solidFill>
              </a:rPr>
              <a:t>)? What </a:t>
            </a:r>
            <a:r>
              <a:rPr lang="en-US" sz="1100" dirty="0">
                <a:solidFill>
                  <a:schemeClr val="accent6">
                    <a:lumMod val="50000"/>
                  </a:schemeClr>
                </a:solidFill>
              </a:rPr>
              <a:t>items or foods or materials are luxuries — chocolate, coffee, silk, spices, flush toilets? </a:t>
            </a:r>
            <a:r>
              <a:rPr lang="en-US" sz="1100" dirty="0" smtClean="0">
                <a:solidFill>
                  <a:schemeClr val="accent6">
                    <a:lumMod val="50000"/>
                  </a:schemeClr>
                </a:solidFill>
              </a:rPr>
              <a:t>Why? What </a:t>
            </a:r>
            <a:r>
              <a:rPr lang="en-US" sz="1100" dirty="0">
                <a:solidFill>
                  <a:schemeClr val="accent6">
                    <a:lumMod val="50000"/>
                  </a:schemeClr>
                </a:solidFill>
              </a:rPr>
              <a:t>is furniture like — big and blocky, delicate, simple, elaborately carved, painted? What is it mostly made of — cloth, wood, </a:t>
            </a:r>
            <a:r>
              <a:rPr lang="en-US" sz="1100" dirty="0" smtClean="0">
                <a:solidFill>
                  <a:schemeClr val="accent6">
                    <a:lumMod val="50000"/>
                  </a:schemeClr>
                </a:solidFill>
              </a:rPr>
              <a:t>stone? Are </a:t>
            </a:r>
            <a:r>
              <a:rPr lang="en-US" sz="1100" dirty="0">
                <a:solidFill>
                  <a:schemeClr val="accent6">
                    <a:lumMod val="50000"/>
                  </a:schemeClr>
                </a:solidFill>
              </a:rPr>
              <a:t>certain things (like chairs with arms) reserved for high-status individuals?  In what ways does furniture design reflect the customs and lifestyle of the people (example: beds with bed-curtains for privacy in medieval homes where servants wandered through rooms without warning; futons that can be rolled up and put away instead of beds in a country with little house-space)?</a:t>
            </a: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10</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13"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THE ARTS</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708323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p:cNvSpPr txBox="1"/>
          <p:nvPr/>
        </p:nvSpPr>
        <p:spPr>
          <a:xfrm>
            <a:off x="380995" y="533400"/>
            <a:ext cx="6172200" cy="8162281"/>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Write about the way the denizens of this region look, smell, and dress:</a:t>
            </a:r>
            <a:endParaRPr lang="en-US" sz="1100" dirty="0">
              <a:solidFill>
                <a:schemeClr val="accent6">
                  <a:lumMod val="50000"/>
                </a:schemeClr>
              </a:solidFill>
            </a:endParaRPr>
          </a:p>
          <a:p>
            <a:endParaRPr lang="en-US" sz="1100" dirty="0" smtClean="0">
              <a:solidFill>
                <a:schemeClr val="accent6">
                  <a:lumMod val="50000"/>
                </a:schemeClr>
              </a:solidFill>
            </a:endParaRPr>
          </a:p>
          <a:p>
            <a:r>
              <a:rPr lang="en-US" sz="1100" dirty="0" smtClean="0">
                <a:solidFill>
                  <a:schemeClr val="accent6">
                    <a:lumMod val="50000"/>
                  </a:schemeClr>
                </a:solidFill>
              </a:rPr>
              <a:t>What </a:t>
            </a:r>
            <a:r>
              <a:rPr lang="en-US" sz="1100" dirty="0">
                <a:solidFill>
                  <a:schemeClr val="accent6">
                    <a:lumMod val="50000"/>
                  </a:schemeClr>
                </a:solidFill>
              </a:rPr>
              <a:t>do people generally look </a:t>
            </a:r>
            <a:r>
              <a:rPr lang="en-US" sz="1100" dirty="0" smtClean="0">
                <a:solidFill>
                  <a:schemeClr val="accent6">
                    <a:lumMod val="50000"/>
                  </a:schemeClr>
                </a:solidFill>
              </a:rPr>
              <a:t>like?  Are </a:t>
            </a:r>
            <a:r>
              <a:rPr lang="en-US" sz="1100" dirty="0">
                <a:solidFill>
                  <a:schemeClr val="accent6">
                    <a:lumMod val="50000"/>
                  </a:schemeClr>
                </a:solidFill>
              </a:rPr>
              <a:t>there any common physical characteristics of long-term inhabitants and native peoples (i.e. skin </a:t>
            </a:r>
            <a:r>
              <a:rPr lang="en-US" sz="1100" dirty="0" smtClean="0">
                <a:solidFill>
                  <a:schemeClr val="accent6">
                    <a:lumMod val="50000"/>
                  </a:schemeClr>
                </a:solidFill>
              </a:rPr>
              <a:t>color</a:t>
            </a:r>
            <a:r>
              <a:rPr lang="en-US" sz="1100" dirty="0">
                <a:solidFill>
                  <a:schemeClr val="accent6">
                    <a:lumMod val="50000"/>
                  </a:schemeClr>
                </a:solidFill>
              </a:rPr>
              <a:t>, hair </a:t>
            </a:r>
            <a:r>
              <a:rPr lang="en-US" sz="1100" dirty="0" smtClean="0">
                <a:solidFill>
                  <a:schemeClr val="accent6">
                    <a:lumMod val="50000"/>
                  </a:schemeClr>
                </a:solidFill>
              </a:rPr>
              <a:t>color</a:t>
            </a:r>
            <a:r>
              <a:rPr lang="en-US" sz="1100" dirty="0">
                <a:solidFill>
                  <a:schemeClr val="accent6">
                    <a:lumMod val="50000"/>
                  </a:schemeClr>
                </a:solidFill>
              </a:rPr>
              <a:t>, build, dress</a:t>
            </a:r>
            <a:r>
              <a:rPr lang="en-US" sz="1100" dirty="0" smtClean="0">
                <a:solidFill>
                  <a:schemeClr val="accent6">
                    <a:lumMod val="50000"/>
                  </a:schemeClr>
                </a:solidFill>
              </a:rPr>
              <a:t>)? Who </a:t>
            </a:r>
            <a:r>
              <a:rPr lang="en-US" sz="1100" dirty="0">
                <a:solidFill>
                  <a:schemeClr val="accent6">
                    <a:lumMod val="50000"/>
                  </a:schemeClr>
                </a:solidFill>
              </a:rPr>
              <a:t>would stand out in a crowd? Would a blonde (redhead, brunette) stand out in a crowd? Someone 5′ 10″ tall? Do non-humans stand out in a crowd, or are there enough of them around that they’re considered </a:t>
            </a:r>
            <a:r>
              <a:rPr lang="en-US" sz="1100" dirty="0" smtClean="0">
                <a:solidFill>
                  <a:schemeClr val="accent6">
                    <a:lumMod val="50000"/>
                  </a:schemeClr>
                </a:solidFill>
              </a:rPr>
              <a:t>ordinary? What </a:t>
            </a:r>
            <a:r>
              <a:rPr lang="en-US" sz="1100" dirty="0">
                <a:solidFill>
                  <a:schemeClr val="accent6">
                    <a:lumMod val="50000"/>
                  </a:schemeClr>
                </a:solidFill>
              </a:rPr>
              <a:t>are the standards of beauty for people? How is this displayed in paintings and sculpture? Clothes and furniture? How do they differ from the standards in your culture (example: a country which considers fatness a highly desirable beauty trait</a:t>
            </a:r>
            <a:r>
              <a:rPr lang="en-US" sz="1100" dirty="0" smtClean="0">
                <a:solidFill>
                  <a:schemeClr val="accent6">
                    <a:lumMod val="50000"/>
                  </a:schemeClr>
                </a:solidFill>
              </a:rPr>
              <a:t>)? How </a:t>
            </a:r>
            <a:r>
              <a:rPr lang="en-US" sz="1100" dirty="0">
                <a:solidFill>
                  <a:schemeClr val="accent6">
                    <a:lumMod val="50000"/>
                  </a:schemeClr>
                </a:solidFill>
              </a:rPr>
              <a:t>do standards of beauty reflect the physical traits of the various species/races who live here (examples: dwarves might consider excessive height unattractive; werewolves might be attracted by long teeth or a particular scent</a:t>
            </a:r>
            <a:r>
              <a:rPr lang="en-US" sz="1100" dirty="0" smtClean="0">
                <a:solidFill>
                  <a:schemeClr val="accent6">
                    <a:lumMod val="50000"/>
                  </a:schemeClr>
                </a:solidFill>
              </a:rPr>
              <a:t>)? What </a:t>
            </a:r>
            <a:r>
              <a:rPr lang="en-US" sz="1100" dirty="0">
                <a:solidFill>
                  <a:schemeClr val="accent6">
                    <a:lumMod val="50000"/>
                  </a:schemeClr>
                </a:solidFill>
              </a:rPr>
              <a:t>do people wear? How expensive is it? Can the material be produced locally, or must some or all of it be </a:t>
            </a:r>
            <a:r>
              <a:rPr lang="en-US" sz="1100" dirty="0" smtClean="0">
                <a:solidFill>
                  <a:schemeClr val="accent6">
                    <a:lumMod val="50000"/>
                  </a:schemeClr>
                </a:solidFill>
              </a:rPr>
              <a:t>imported? Are </a:t>
            </a:r>
            <a:r>
              <a:rPr lang="en-US" sz="1100" dirty="0">
                <a:solidFill>
                  <a:schemeClr val="accent6">
                    <a:lumMod val="50000"/>
                  </a:schemeClr>
                </a:solidFill>
              </a:rPr>
              <a:t>the dyes for certain colors — purple, indigo, etc. — rare, making cloth of that color more expensive and/or reserved for nobility or other high-status </a:t>
            </a:r>
            <a:r>
              <a:rPr lang="en-US" sz="1100" dirty="0" smtClean="0">
                <a:solidFill>
                  <a:schemeClr val="accent6">
                    <a:lumMod val="50000"/>
                  </a:schemeClr>
                </a:solidFill>
              </a:rPr>
              <a:t>people? Are </a:t>
            </a:r>
            <a:r>
              <a:rPr lang="en-US" sz="1100" dirty="0">
                <a:solidFill>
                  <a:schemeClr val="accent6">
                    <a:lumMod val="50000"/>
                  </a:schemeClr>
                </a:solidFill>
              </a:rPr>
              <a:t>weapons a standard part of dress for any/all segments of </a:t>
            </a:r>
            <a:r>
              <a:rPr lang="en-US" sz="1100" dirty="0" smtClean="0">
                <a:solidFill>
                  <a:schemeClr val="accent6">
                    <a:lumMod val="50000"/>
                  </a:schemeClr>
                </a:solidFill>
              </a:rPr>
              <a:t>society? Are </a:t>
            </a:r>
            <a:r>
              <a:rPr lang="en-US" sz="1100" dirty="0">
                <a:solidFill>
                  <a:schemeClr val="accent6">
                    <a:lumMod val="50000"/>
                  </a:schemeClr>
                </a:solidFill>
              </a:rPr>
              <a:t>certain clothes customary for certain occupations — e.g., military uniforms, judges robes/wigs, sports teams uniforms, etc</a:t>
            </a:r>
            <a:r>
              <a:rPr lang="en-US" sz="1100" dirty="0" smtClean="0">
                <a:solidFill>
                  <a:schemeClr val="accent6">
                    <a:lumMod val="50000"/>
                  </a:schemeClr>
                </a:solidFill>
              </a:rPr>
              <a:t>.? What </a:t>
            </a:r>
            <a:r>
              <a:rPr lang="en-US" sz="1100" dirty="0">
                <a:solidFill>
                  <a:schemeClr val="accent6">
                    <a:lumMod val="50000"/>
                  </a:schemeClr>
                </a:solidFill>
              </a:rPr>
              <a:t>is considered nudity?  What is considered a taboo?  How much is clothing </a:t>
            </a:r>
            <a:r>
              <a:rPr lang="en-US" sz="1100" dirty="0" smtClean="0">
                <a:solidFill>
                  <a:schemeClr val="accent6">
                    <a:lumMod val="50000"/>
                  </a:schemeClr>
                </a:solidFill>
              </a:rPr>
              <a:t>required? Are </a:t>
            </a:r>
            <a:r>
              <a:rPr lang="en-US" sz="1100" dirty="0">
                <a:solidFill>
                  <a:schemeClr val="accent6">
                    <a:lumMod val="50000"/>
                  </a:schemeClr>
                </a:solidFill>
              </a:rPr>
              <a:t>certain clothes/styles/rules reserved for certain genders?  Ages?  Species/race?  </a:t>
            </a:r>
            <a:r>
              <a:rPr lang="en-US" sz="1100" dirty="0" smtClean="0">
                <a:solidFill>
                  <a:schemeClr val="accent6">
                    <a:lumMod val="50000"/>
                  </a:schemeClr>
                </a:solidFill>
              </a:rPr>
              <a:t>Social-class? How </a:t>
            </a:r>
            <a:r>
              <a:rPr lang="en-US" sz="1100" dirty="0">
                <a:solidFill>
                  <a:schemeClr val="accent6">
                    <a:lumMod val="50000"/>
                  </a:schemeClr>
                </a:solidFill>
              </a:rPr>
              <a:t>much variation is allowed — could a scholar wear a day-glow green robe as long as the cut is right, or would that be too much? Is it </a:t>
            </a:r>
            <a:r>
              <a:rPr lang="en-US" sz="1100" dirty="0" smtClean="0">
                <a:solidFill>
                  <a:schemeClr val="accent6">
                    <a:lumMod val="50000"/>
                  </a:schemeClr>
                </a:solidFill>
              </a:rPr>
              <a:t>color </a:t>
            </a:r>
            <a:r>
              <a:rPr lang="en-US" sz="1100" dirty="0">
                <a:solidFill>
                  <a:schemeClr val="accent6">
                    <a:lumMod val="50000"/>
                  </a:schemeClr>
                </a:solidFill>
              </a:rPr>
              <a:t>or style that is most important</a:t>
            </a:r>
            <a:r>
              <a:rPr lang="en-US" sz="1100" dirty="0" smtClean="0">
                <a:solidFill>
                  <a:schemeClr val="accent6">
                    <a:lumMod val="50000"/>
                  </a:schemeClr>
                </a:solidFill>
              </a:rPr>
              <a:t>? Are </a:t>
            </a:r>
            <a:r>
              <a:rPr lang="en-US" sz="1100" dirty="0">
                <a:solidFill>
                  <a:schemeClr val="accent6">
                    <a:lumMod val="50000"/>
                  </a:schemeClr>
                </a:solidFill>
              </a:rPr>
              <a:t>there sumptuary laws, defining who can wear what? What are the penalties? Who decides when changes are needed? How often are they </a:t>
            </a:r>
            <a:r>
              <a:rPr lang="en-US" sz="1100" dirty="0" smtClean="0">
                <a:solidFill>
                  <a:schemeClr val="accent6">
                    <a:lumMod val="50000"/>
                  </a:schemeClr>
                </a:solidFill>
              </a:rPr>
              <a:t>adjusted? Are </a:t>
            </a:r>
            <a:r>
              <a:rPr lang="en-US" sz="1100" dirty="0">
                <a:solidFill>
                  <a:schemeClr val="accent6">
                    <a:lumMod val="50000"/>
                  </a:schemeClr>
                </a:solidFill>
              </a:rPr>
              <a:t>there fashions/fads in things besides clothes — styles of carriages, furniture, umbrellas, etc</a:t>
            </a:r>
            <a:r>
              <a:rPr lang="en-US" sz="1100" dirty="0" smtClean="0">
                <a:solidFill>
                  <a:schemeClr val="accent6">
                    <a:lumMod val="50000"/>
                  </a:schemeClr>
                </a:solidFill>
              </a:rPr>
              <a:t>.? Are </a:t>
            </a:r>
            <a:r>
              <a:rPr lang="en-US" sz="1100" dirty="0">
                <a:solidFill>
                  <a:schemeClr val="accent6">
                    <a:lumMod val="50000"/>
                  </a:schemeClr>
                </a:solidFill>
              </a:rPr>
              <a:t>there fashions/fads in magic — are herbal spells “in” this year and ritual spells “out,” or vice </a:t>
            </a:r>
            <a:r>
              <a:rPr lang="en-US" sz="1100" dirty="0" smtClean="0">
                <a:solidFill>
                  <a:schemeClr val="accent6">
                    <a:lumMod val="50000"/>
                  </a:schemeClr>
                </a:solidFill>
              </a:rPr>
              <a:t>versa? How </a:t>
            </a:r>
            <a:r>
              <a:rPr lang="en-US" sz="1100" dirty="0">
                <a:solidFill>
                  <a:schemeClr val="accent6">
                    <a:lumMod val="50000"/>
                  </a:schemeClr>
                </a:solidFill>
              </a:rPr>
              <a:t>many changes of clothes can a normal person afford? A noble person? A </a:t>
            </a:r>
            <a:r>
              <a:rPr lang="en-US" sz="1100" dirty="0" smtClean="0">
                <a:solidFill>
                  <a:schemeClr val="accent6">
                    <a:lumMod val="50000"/>
                  </a:schemeClr>
                </a:solidFill>
              </a:rPr>
              <a:t>peasant? What </a:t>
            </a:r>
            <a:r>
              <a:rPr lang="en-US" sz="1100" dirty="0">
                <a:solidFill>
                  <a:schemeClr val="accent6">
                    <a:lumMod val="50000"/>
                  </a:schemeClr>
                </a:solidFill>
              </a:rPr>
              <a:t>materials are appropriate to the climate?  How do seasons affect fashions?  Do season affect the import of certain materials?  Are winters especially cold?  Summers too </a:t>
            </a:r>
            <a:r>
              <a:rPr lang="en-US" sz="1100" dirty="0" smtClean="0">
                <a:solidFill>
                  <a:schemeClr val="accent6">
                    <a:lumMod val="50000"/>
                  </a:schemeClr>
                </a:solidFill>
              </a:rPr>
              <a:t>hot? What </a:t>
            </a:r>
            <a:r>
              <a:rPr lang="en-US" sz="1100" dirty="0">
                <a:solidFill>
                  <a:schemeClr val="accent6">
                    <a:lumMod val="50000"/>
                  </a:schemeClr>
                </a:solidFill>
              </a:rPr>
              <a:t>is the current fashion in clothes? Hats? </a:t>
            </a:r>
            <a:r>
              <a:rPr lang="en-US" sz="1100" dirty="0" smtClean="0">
                <a:solidFill>
                  <a:schemeClr val="accent6">
                    <a:lumMod val="50000"/>
                  </a:schemeClr>
                </a:solidFill>
              </a:rPr>
              <a:t>Jewelry</a:t>
            </a:r>
            <a:r>
              <a:rPr lang="en-US" sz="1100" dirty="0">
                <a:solidFill>
                  <a:schemeClr val="accent6">
                    <a:lumMod val="50000"/>
                  </a:schemeClr>
                </a:solidFill>
              </a:rPr>
              <a:t>? </a:t>
            </a:r>
            <a:r>
              <a:rPr lang="en-US" sz="1100" dirty="0" smtClean="0">
                <a:solidFill>
                  <a:schemeClr val="accent6">
                    <a:lumMod val="50000"/>
                  </a:schemeClr>
                </a:solidFill>
              </a:rPr>
              <a:t>Shoes? Do </a:t>
            </a:r>
            <a:r>
              <a:rPr lang="en-US" sz="1100" dirty="0">
                <a:solidFill>
                  <a:schemeClr val="accent6">
                    <a:lumMod val="50000"/>
                  </a:schemeClr>
                </a:solidFill>
              </a:rPr>
              <a:t>fashions differ between urban areas and </a:t>
            </a:r>
            <a:r>
              <a:rPr lang="en-US" sz="1100" dirty="0" smtClean="0">
                <a:solidFill>
                  <a:schemeClr val="accent6">
                    <a:lumMod val="50000"/>
                  </a:schemeClr>
                </a:solidFill>
              </a:rPr>
              <a:t>rural? What </a:t>
            </a:r>
            <a:r>
              <a:rPr lang="en-US" sz="1100" dirty="0">
                <a:solidFill>
                  <a:schemeClr val="accent6">
                    <a:lumMod val="50000"/>
                  </a:schemeClr>
                </a:solidFill>
              </a:rPr>
              <a:t>things are considered tacky and vulgar, and what things are </a:t>
            </a:r>
            <a:r>
              <a:rPr lang="en-US" sz="1100" dirty="0" smtClean="0">
                <a:solidFill>
                  <a:schemeClr val="accent6">
                    <a:lumMod val="50000"/>
                  </a:schemeClr>
                </a:solidFill>
              </a:rPr>
              <a:t>stylish? What </a:t>
            </a:r>
            <a:r>
              <a:rPr lang="en-US" sz="1100" dirty="0">
                <a:solidFill>
                  <a:schemeClr val="accent6">
                    <a:lumMod val="50000"/>
                  </a:schemeClr>
                </a:solidFill>
              </a:rPr>
              <a:t>colors and combinations of colors are thought to look well or to </a:t>
            </a:r>
            <a:r>
              <a:rPr lang="en-US" sz="1100" dirty="0" smtClean="0">
                <a:solidFill>
                  <a:schemeClr val="accent6">
                    <a:lumMod val="50000"/>
                  </a:schemeClr>
                </a:solidFill>
              </a:rPr>
              <a:t>clash? What </a:t>
            </a:r>
            <a:r>
              <a:rPr lang="en-US" sz="1100" dirty="0">
                <a:solidFill>
                  <a:schemeClr val="accent6">
                    <a:lumMod val="50000"/>
                  </a:schemeClr>
                </a:solidFill>
              </a:rPr>
              <a:t>types of decorations and accessories are common?  Hats, </a:t>
            </a:r>
            <a:r>
              <a:rPr lang="en-US" sz="1100" dirty="0" smtClean="0">
                <a:solidFill>
                  <a:schemeClr val="accent6">
                    <a:lumMod val="50000"/>
                  </a:schemeClr>
                </a:solidFill>
              </a:rPr>
              <a:t>jewelry</a:t>
            </a:r>
            <a:r>
              <a:rPr lang="en-US" sz="1100" dirty="0">
                <a:solidFill>
                  <a:schemeClr val="accent6">
                    <a:lumMod val="50000"/>
                  </a:schemeClr>
                </a:solidFill>
              </a:rPr>
              <a:t>, umbrellas, glasses, </a:t>
            </a:r>
            <a:r>
              <a:rPr lang="en-US" sz="1100" dirty="0" smtClean="0">
                <a:solidFill>
                  <a:schemeClr val="accent6">
                    <a:lumMod val="50000"/>
                  </a:schemeClr>
                </a:solidFill>
              </a:rPr>
              <a:t>monocles? Do </a:t>
            </a:r>
            <a:r>
              <a:rPr lang="en-US" sz="1100" dirty="0">
                <a:solidFill>
                  <a:schemeClr val="accent6">
                    <a:lumMod val="50000"/>
                  </a:schemeClr>
                </a:solidFill>
              </a:rPr>
              <a:t>opinions on this vary from race to </a:t>
            </a:r>
            <a:r>
              <a:rPr lang="en-US" sz="1100" dirty="0" smtClean="0">
                <a:solidFill>
                  <a:schemeClr val="accent6">
                    <a:lumMod val="50000"/>
                  </a:schemeClr>
                </a:solidFill>
              </a:rPr>
              <a:t>race? What </a:t>
            </a:r>
            <a:r>
              <a:rPr lang="en-US" sz="1100" dirty="0">
                <a:solidFill>
                  <a:schemeClr val="accent6">
                    <a:lumMod val="50000"/>
                  </a:schemeClr>
                </a:solidFill>
              </a:rPr>
              <a:t>physical traits and characteristics are currently fashionable — tan vs. pale skin, the “consumptive look” vs. robust good health, fat vs. thin, blonde vs. brunette, muscles vs. “dead poet”, etc</a:t>
            </a:r>
            <a:r>
              <a:rPr lang="en-US" sz="1100" dirty="0" smtClean="0">
                <a:solidFill>
                  <a:schemeClr val="accent6">
                    <a:lumMod val="50000"/>
                  </a:schemeClr>
                </a:solidFill>
              </a:rPr>
              <a:t>.? How </a:t>
            </a:r>
            <a:r>
              <a:rPr lang="en-US" sz="1100" dirty="0">
                <a:solidFill>
                  <a:schemeClr val="accent6">
                    <a:lumMod val="50000"/>
                  </a:schemeClr>
                </a:solidFill>
              </a:rPr>
              <a:t>do non-human fashions reflect their physiology? Do dragons dress for dinner? Do mermaids have a nudity </a:t>
            </a:r>
            <a:r>
              <a:rPr lang="en-US" sz="1100" dirty="0" smtClean="0">
                <a:solidFill>
                  <a:schemeClr val="accent6">
                    <a:lumMod val="50000"/>
                  </a:schemeClr>
                </a:solidFill>
              </a:rPr>
              <a:t>taboo? Is </a:t>
            </a:r>
            <a:r>
              <a:rPr lang="en-US" sz="1100" dirty="0">
                <a:solidFill>
                  <a:schemeClr val="accent6">
                    <a:lumMod val="50000"/>
                  </a:schemeClr>
                </a:solidFill>
              </a:rPr>
              <a:t>make-up used in this </a:t>
            </a:r>
            <a:r>
              <a:rPr lang="en-US" sz="1100" dirty="0" smtClean="0">
                <a:solidFill>
                  <a:schemeClr val="accent6">
                    <a:lumMod val="50000"/>
                  </a:schemeClr>
                </a:solidFill>
              </a:rPr>
              <a:t>society? What </a:t>
            </a:r>
            <a:r>
              <a:rPr lang="en-US" sz="1100" dirty="0">
                <a:solidFill>
                  <a:schemeClr val="accent6">
                    <a:lumMod val="50000"/>
                  </a:schemeClr>
                </a:solidFill>
              </a:rPr>
              <a:t>styles of make-up are fashionable?  What is </a:t>
            </a:r>
            <a:r>
              <a:rPr lang="en-US" sz="1100" dirty="0" smtClean="0">
                <a:solidFill>
                  <a:schemeClr val="accent6">
                    <a:lumMod val="50000"/>
                  </a:schemeClr>
                </a:solidFill>
              </a:rPr>
              <a:t>tacky? How </a:t>
            </a:r>
            <a:r>
              <a:rPr lang="en-US" sz="1100" dirty="0">
                <a:solidFill>
                  <a:schemeClr val="accent6">
                    <a:lumMod val="50000"/>
                  </a:schemeClr>
                </a:solidFill>
              </a:rPr>
              <a:t>does hair style fit in with </a:t>
            </a:r>
            <a:r>
              <a:rPr lang="en-US" sz="1100" dirty="0" smtClean="0">
                <a:solidFill>
                  <a:schemeClr val="accent6">
                    <a:lumMod val="50000"/>
                  </a:schemeClr>
                </a:solidFill>
              </a:rPr>
              <a:t>fashion? Do </a:t>
            </a:r>
            <a:r>
              <a:rPr lang="en-US" sz="1100" dirty="0">
                <a:solidFill>
                  <a:schemeClr val="accent6">
                    <a:lumMod val="50000"/>
                  </a:schemeClr>
                </a:solidFill>
              </a:rPr>
              <a:t>people dye their hair?  If so, what </a:t>
            </a:r>
            <a:r>
              <a:rPr lang="en-US" sz="1100" dirty="0" smtClean="0">
                <a:solidFill>
                  <a:schemeClr val="accent6">
                    <a:lumMod val="50000"/>
                  </a:schemeClr>
                </a:solidFill>
              </a:rPr>
              <a:t>colors? Do </a:t>
            </a:r>
            <a:r>
              <a:rPr lang="en-US" sz="1100" dirty="0">
                <a:solidFill>
                  <a:schemeClr val="accent6">
                    <a:lumMod val="50000"/>
                  </a:schemeClr>
                </a:solidFill>
              </a:rPr>
              <a:t>people paint their fingernails/toenails?  What </a:t>
            </a:r>
            <a:r>
              <a:rPr lang="en-US" sz="1100" dirty="0" smtClean="0">
                <a:solidFill>
                  <a:schemeClr val="accent6">
                    <a:lumMod val="50000"/>
                  </a:schemeClr>
                </a:solidFill>
              </a:rPr>
              <a:t>colors? Do </a:t>
            </a:r>
            <a:r>
              <a:rPr lang="en-US" sz="1100" dirty="0">
                <a:solidFill>
                  <a:schemeClr val="accent6">
                    <a:lumMod val="50000"/>
                  </a:schemeClr>
                </a:solidFill>
              </a:rPr>
              <a:t>people have piercings?  Tattoos?  Do they </a:t>
            </a:r>
            <a:r>
              <a:rPr lang="en-US" sz="1100" dirty="0" smtClean="0">
                <a:solidFill>
                  <a:schemeClr val="accent6">
                    <a:lumMod val="50000"/>
                  </a:schemeClr>
                </a:solidFill>
              </a:rPr>
              <a:t>practice </a:t>
            </a:r>
            <a:r>
              <a:rPr lang="en-US" sz="1100" dirty="0">
                <a:solidFill>
                  <a:schemeClr val="accent6">
                    <a:lumMod val="50000"/>
                  </a:schemeClr>
                </a:solidFill>
              </a:rPr>
              <a:t>another form of body modification such as gauges, neck stretching, head shaping, foot wrapping, etc</a:t>
            </a:r>
            <a:r>
              <a:rPr lang="en-US" sz="1100" dirty="0" smtClean="0">
                <a:solidFill>
                  <a:schemeClr val="accent6">
                    <a:lumMod val="50000"/>
                  </a:schemeClr>
                </a:solidFill>
              </a:rPr>
              <a:t>.? What </a:t>
            </a:r>
            <a:r>
              <a:rPr lang="en-US" sz="1100" dirty="0">
                <a:solidFill>
                  <a:schemeClr val="accent6">
                    <a:lumMod val="50000"/>
                  </a:schemeClr>
                </a:solidFill>
              </a:rPr>
              <a:t>are accepted norms of personal hygiene? Do most people bathe regularly, or is bathing considered a health </a:t>
            </a:r>
            <a:r>
              <a:rPr lang="en-US" sz="1100" dirty="0" smtClean="0">
                <a:solidFill>
                  <a:schemeClr val="accent6">
                    <a:lumMod val="50000"/>
                  </a:schemeClr>
                </a:solidFill>
              </a:rPr>
              <a:t>hazard? Do </a:t>
            </a:r>
            <a:r>
              <a:rPr lang="en-US" sz="1100" dirty="0">
                <a:solidFill>
                  <a:schemeClr val="accent6">
                    <a:lumMod val="50000"/>
                  </a:schemeClr>
                </a:solidFill>
              </a:rPr>
              <a:t>people wear certain types of perfumes/colognes?</a:t>
            </a: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11</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12"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FASHION, HYGIENE, &amp; BEAUTY</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275231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p:cNvSpPr txBox="1"/>
          <p:nvPr/>
        </p:nvSpPr>
        <p:spPr>
          <a:xfrm>
            <a:off x="380995" y="574000"/>
            <a:ext cx="6172200" cy="8121682"/>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What </a:t>
            </a:r>
            <a:r>
              <a:rPr lang="en-US" sz="1100" dirty="0">
                <a:solidFill>
                  <a:schemeClr val="accent6">
                    <a:lumMod val="50000"/>
                  </a:schemeClr>
                </a:solidFill>
              </a:rPr>
              <a:t>do people from this country eat every </a:t>
            </a:r>
            <a:r>
              <a:rPr lang="en-US" sz="1100" dirty="0" smtClean="0">
                <a:solidFill>
                  <a:schemeClr val="accent6">
                    <a:lumMod val="50000"/>
                  </a:schemeClr>
                </a:solidFill>
              </a:rPr>
              <a:t>day? What </a:t>
            </a:r>
            <a:r>
              <a:rPr lang="en-US" sz="1100" dirty="0">
                <a:solidFill>
                  <a:schemeClr val="accent6">
                    <a:lumMod val="50000"/>
                  </a:schemeClr>
                </a:solidFill>
              </a:rPr>
              <a:t>foods are considered peasant food? What foods are staples, commonly eaten every day? What foods are rare? What foods are normally eaten </a:t>
            </a:r>
            <a:r>
              <a:rPr lang="en-US" sz="1100" dirty="0" smtClean="0">
                <a:solidFill>
                  <a:schemeClr val="accent6">
                    <a:lumMod val="50000"/>
                  </a:schemeClr>
                </a:solidFill>
              </a:rPr>
              <a:t>cooked/raw? How </a:t>
            </a:r>
            <a:r>
              <a:rPr lang="en-US" sz="1100" dirty="0">
                <a:solidFill>
                  <a:schemeClr val="accent6">
                    <a:lumMod val="50000"/>
                  </a:schemeClr>
                </a:solidFill>
              </a:rPr>
              <a:t>many meals are considered normal in a day? When are they served? Which are substantial and which are smaller? Are certain foods (e.g., eggs and bacon) reserved mainly for a particular </a:t>
            </a:r>
            <a:r>
              <a:rPr lang="en-US" sz="1100" dirty="0" smtClean="0">
                <a:solidFill>
                  <a:schemeClr val="accent6">
                    <a:lumMod val="50000"/>
                  </a:schemeClr>
                </a:solidFill>
              </a:rPr>
              <a:t>meal? What </a:t>
            </a:r>
            <a:r>
              <a:rPr lang="en-US" sz="1100" dirty="0">
                <a:solidFill>
                  <a:schemeClr val="accent6">
                    <a:lumMod val="50000"/>
                  </a:schemeClr>
                </a:solidFill>
              </a:rPr>
              <a:t>dishes are considered holiday food? What foods/drinks are associated with particular holidays, events (e.g., funerals, weddings) or times of the </a:t>
            </a:r>
            <a:r>
              <a:rPr lang="en-US" sz="1100" dirty="0" smtClean="0">
                <a:solidFill>
                  <a:schemeClr val="accent6">
                    <a:lumMod val="50000"/>
                  </a:schemeClr>
                </a:solidFill>
              </a:rPr>
              <a:t>year? What </a:t>
            </a:r>
            <a:r>
              <a:rPr lang="en-US" sz="1100" dirty="0">
                <a:solidFill>
                  <a:schemeClr val="accent6">
                    <a:lumMod val="50000"/>
                  </a:schemeClr>
                </a:solidFill>
              </a:rPr>
              <a:t>foods are considered </a:t>
            </a:r>
            <a:r>
              <a:rPr lang="en-US" sz="1100" dirty="0" smtClean="0">
                <a:solidFill>
                  <a:schemeClr val="accent6">
                    <a:lumMod val="50000"/>
                  </a:schemeClr>
                </a:solidFill>
              </a:rPr>
              <a:t>delicacies? What </a:t>
            </a:r>
            <a:r>
              <a:rPr lang="en-US" sz="1100" dirty="0">
                <a:solidFill>
                  <a:schemeClr val="accent6">
                    <a:lumMod val="50000"/>
                  </a:schemeClr>
                </a:solidFill>
              </a:rPr>
              <a:t>dishes are considered </a:t>
            </a:r>
            <a:r>
              <a:rPr lang="en-US" sz="1100" dirty="0" smtClean="0">
                <a:solidFill>
                  <a:schemeClr val="accent6">
                    <a:lumMod val="50000"/>
                  </a:schemeClr>
                </a:solidFill>
              </a:rPr>
              <a:t>taboo? What </a:t>
            </a:r>
            <a:r>
              <a:rPr lang="en-US" sz="1100" dirty="0">
                <a:solidFill>
                  <a:schemeClr val="accent6">
                    <a:lumMod val="50000"/>
                  </a:schemeClr>
                </a:solidFill>
              </a:rPr>
              <a:t>distinguishes a formal, high-court dinner from an ordinary meal, besides quantity and variety of food? How do high-court manners differ from everyday </a:t>
            </a:r>
            <a:r>
              <a:rPr lang="en-US" sz="1100" dirty="0" smtClean="0">
                <a:solidFill>
                  <a:schemeClr val="accent6">
                    <a:lumMod val="50000"/>
                  </a:schemeClr>
                </a:solidFill>
              </a:rPr>
              <a:t>ones? When </a:t>
            </a:r>
            <a:r>
              <a:rPr lang="en-US" sz="1100" dirty="0">
                <a:solidFill>
                  <a:schemeClr val="accent6">
                    <a:lumMod val="50000"/>
                  </a:schemeClr>
                </a:solidFill>
              </a:rPr>
              <a:t>a guest arrives, is food or drink offered immediately, after an interval, or only on request? Is there a particular food or drink that is customary to offer a newly arrived guest? A guest who is just departing (stirrup cup</a:t>
            </a:r>
            <a:r>
              <a:rPr lang="en-US" sz="1100" dirty="0" smtClean="0">
                <a:solidFill>
                  <a:schemeClr val="accent6">
                    <a:lumMod val="50000"/>
                  </a:schemeClr>
                </a:solidFill>
              </a:rPr>
              <a:t>)? Is </a:t>
            </a:r>
            <a:r>
              <a:rPr lang="en-US" sz="1100" dirty="0">
                <a:solidFill>
                  <a:schemeClr val="accent6">
                    <a:lumMod val="50000"/>
                  </a:schemeClr>
                </a:solidFill>
              </a:rPr>
              <a:t>sanitation good enough for untreated water to be safe to drink? If not, what do people drink </a:t>
            </a:r>
            <a:r>
              <a:rPr lang="en-US" sz="1100" dirty="0" smtClean="0">
                <a:solidFill>
                  <a:schemeClr val="accent6">
                    <a:lumMod val="50000"/>
                  </a:schemeClr>
                </a:solidFill>
              </a:rPr>
              <a:t>instead? What </a:t>
            </a:r>
            <a:r>
              <a:rPr lang="en-US" sz="1100" dirty="0">
                <a:solidFill>
                  <a:schemeClr val="accent6">
                    <a:lumMod val="50000"/>
                  </a:schemeClr>
                </a:solidFill>
              </a:rPr>
              <a:t>things, while edible, are never eaten (what’s not kosher)? Why? Are some common human foods poisonous to dwarves or elves (or vice versa</a:t>
            </a:r>
            <a:r>
              <a:rPr lang="en-US" sz="1100" dirty="0" smtClean="0">
                <a:solidFill>
                  <a:schemeClr val="accent6">
                    <a:lumMod val="50000"/>
                  </a:schemeClr>
                </a:solidFill>
              </a:rPr>
              <a:t>)? Given </a:t>
            </a:r>
            <a:r>
              <a:rPr lang="en-US" sz="1100" dirty="0">
                <a:solidFill>
                  <a:schemeClr val="accent6">
                    <a:lumMod val="50000"/>
                  </a:schemeClr>
                </a:solidFill>
              </a:rPr>
              <a:t>the magical/technological level of this society, what is an appropriate ration of farmers or food producers to urban residents? If farm production is based on magic, how many urban residents are going to starve if the spells supporting farming (weather, land fertility, etc.) fail </a:t>
            </a:r>
            <a:r>
              <a:rPr lang="en-US" sz="1100" dirty="0" smtClean="0">
                <a:solidFill>
                  <a:schemeClr val="accent6">
                    <a:lumMod val="50000"/>
                  </a:schemeClr>
                </a:solidFill>
              </a:rPr>
              <a:t>suddenly? What </a:t>
            </a:r>
            <a:r>
              <a:rPr lang="en-US" sz="1100" dirty="0">
                <a:solidFill>
                  <a:schemeClr val="accent6">
                    <a:lumMod val="50000"/>
                  </a:schemeClr>
                </a:solidFill>
              </a:rPr>
              <a:t>dishes or seasonings would be considered typical of this area? What wines or </a:t>
            </a:r>
            <a:r>
              <a:rPr lang="en-US" sz="1100" dirty="0" smtClean="0">
                <a:solidFill>
                  <a:schemeClr val="accent6">
                    <a:lumMod val="50000"/>
                  </a:schemeClr>
                </a:solidFill>
              </a:rPr>
              <a:t>beers? What </a:t>
            </a:r>
            <a:r>
              <a:rPr lang="en-US" sz="1100" dirty="0">
                <a:solidFill>
                  <a:schemeClr val="accent6">
                    <a:lumMod val="50000"/>
                  </a:schemeClr>
                </a:solidFill>
              </a:rPr>
              <a:t>is the food like? What herbs and spices are readily available, and what must be imported? How common/expensive are imported foods and </a:t>
            </a:r>
            <a:r>
              <a:rPr lang="en-US" sz="1100" dirty="0" smtClean="0">
                <a:solidFill>
                  <a:schemeClr val="accent6">
                    <a:lumMod val="50000"/>
                  </a:schemeClr>
                </a:solidFill>
              </a:rPr>
              <a:t>spices? What </a:t>
            </a:r>
            <a:r>
              <a:rPr lang="en-US" sz="1100" dirty="0">
                <a:solidFill>
                  <a:schemeClr val="accent6">
                    <a:lumMod val="50000"/>
                  </a:schemeClr>
                </a:solidFill>
              </a:rPr>
              <a:t>spices and herbs are produced locally, and which are rare and expensive? Which are most commonly used? Do people tend to like highly spiced food or </a:t>
            </a:r>
            <a:r>
              <a:rPr lang="en-US" sz="1100" dirty="0" smtClean="0">
                <a:solidFill>
                  <a:schemeClr val="accent6">
                    <a:lumMod val="50000"/>
                  </a:schemeClr>
                </a:solidFill>
              </a:rPr>
              <a:t>not? How </a:t>
            </a:r>
            <a:r>
              <a:rPr lang="en-US" sz="1100" dirty="0">
                <a:solidFill>
                  <a:schemeClr val="accent6">
                    <a:lumMod val="50000"/>
                  </a:schemeClr>
                </a:solidFill>
              </a:rPr>
              <a:t>is food preserved for use during the off-season — smoking, canning, salting, drying, etc.? How reliable are the methods used — how often does “preserved” food </a:t>
            </a:r>
            <a:r>
              <a:rPr lang="en-US" sz="1100" dirty="0" smtClean="0">
                <a:solidFill>
                  <a:schemeClr val="accent6">
                    <a:lumMod val="50000"/>
                  </a:schemeClr>
                </a:solidFill>
              </a:rPr>
              <a:t>spoil? When </a:t>
            </a:r>
            <a:r>
              <a:rPr lang="en-US" sz="1100" dirty="0">
                <a:solidFill>
                  <a:schemeClr val="accent6">
                    <a:lumMod val="50000"/>
                  </a:schemeClr>
                </a:solidFill>
              </a:rPr>
              <a:t>food is in limited supply, who gets first crack? The laborers and farmers who have to work to produce more, or the children who are the next generation, or the wise and revered elders, or the </a:t>
            </a:r>
            <a:r>
              <a:rPr lang="en-US" sz="1100" dirty="0" smtClean="0">
                <a:solidFill>
                  <a:schemeClr val="accent6">
                    <a:lumMod val="50000"/>
                  </a:schemeClr>
                </a:solidFill>
              </a:rPr>
              <a:t>nobility? What </a:t>
            </a:r>
            <a:r>
              <a:rPr lang="en-US" sz="1100" dirty="0">
                <a:solidFill>
                  <a:schemeClr val="accent6">
                    <a:lumMod val="50000"/>
                  </a:schemeClr>
                </a:solidFill>
              </a:rPr>
              <a:t>foods and seasonings do non-humans like, and how do these differ from those favored by humans? Are some foods poisonous or distasteful to one species that are delicacies or necessary to </a:t>
            </a:r>
            <a:r>
              <a:rPr lang="en-US" sz="1100" dirty="0" smtClean="0">
                <a:solidFill>
                  <a:schemeClr val="accent6">
                    <a:lumMod val="50000"/>
                  </a:schemeClr>
                </a:solidFill>
              </a:rPr>
              <a:t>another? Are </a:t>
            </a:r>
            <a:r>
              <a:rPr lang="en-US" sz="1100" dirty="0">
                <a:solidFill>
                  <a:schemeClr val="accent6">
                    <a:lumMod val="50000"/>
                  </a:schemeClr>
                </a:solidFill>
              </a:rPr>
              <a:t>there times when people are expected to fast (e.g., before solstice, after the birth of a child, during Lent or Ramadan, after the death of a ruler, etc</a:t>
            </a:r>
            <a:r>
              <a:rPr lang="en-US" sz="1100" dirty="0" smtClean="0">
                <a:solidFill>
                  <a:schemeClr val="accent6">
                    <a:lumMod val="50000"/>
                  </a:schemeClr>
                </a:solidFill>
              </a:rPr>
              <a:t>.)? Given </a:t>
            </a:r>
            <a:r>
              <a:rPr lang="en-US" sz="1100" dirty="0">
                <a:solidFill>
                  <a:schemeClr val="accent6">
                    <a:lumMod val="50000"/>
                  </a:schemeClr>
                </a:solidFill>
              </a:rPr>
              <a:t>the state of roads and transportation, how much food is it possible to ship to a given location before it spoils? (This limits the size of cities.)</a:t>
            </a: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12</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12"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DIET &amp; CUISINE</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8560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13</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0"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BUSINESS, INDUSTRY, &amp; COMMERCE</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92" name="Subtitle 2"/>
          <p:cNvSpPr txBox="1">
            <a:spLocks/>
          </p:cNvSpPr>
          <p:nvPr/>
        </p:nvSpPr>
        <p:spPr>
          <a:xfrm>
            <a:off x="517203" y="1796467"/>
            <a:ext cx="74644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BUSINESS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61" name="Subtitle 2"/>
          <p:cNvSpPr txBox="1">
            <a:spLocks/>
          </p:cNvSpPr>
          <p:nvPr/>
        </p:nvSpPr>
        <p:spPr>
          <a:xfrm>
            <a:off x="380996" y="899943"/>
            <a:ext cx="6172200" cy="79417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A paragraph about the economy in this region:</a:t>
            </a:r>
          </a:p>
          <a:p>
            <a:pPr algn="l"/>
            <a:r>
              <a:rPr lang="en-US" sz="1100" dirty="0" smtClean="0">
                <a:solidFill>
                  <a:schemeClr val="accent6">
                    <a:lumMod val="50000"/>
                  </a:schemeClr>
                </a:solidFill>
              </a:rPr>
              <a:t>Do </a:t>
            </a:r>
            <a:r>
              <a:rPr lang="en-US" sz="1100" dirty="0">
                <a:solidFill>
                  <a:schemeClr val="accent6">
                    <a:lumMod val="50000"/>
                  </a:schemeClr>
                </a:solidFill>
              </a:rPr>
              <a:t>they use a currency system, a bartering </a:t>
            </a:r>
            <a:r>
              <a:rPr lang="en-US" sz="1100" dirty="0" smtClean="0">
                <a:solidFill>
                  <a:schemeClr val="accent6">
                    <a:lumMod val="50000"/>
                  </a:schemeClr>
                </a:solidFill>
              </a:rPr>
              <a:t>system? Is </a:t>
            </a:r>
            <a:r>
              <a:rPr lang="en-US" sz="1100" dirty="0">
                <a:solidFill>
                  <a:schemeClr val="accent6">
                    <a:lumMod val="50000"/>
                  </a:schemeClr>
                </a:solidFill>
              </a:rPr>
              <a:t>the system traditional, command, market, mixed </a:t>
            </a:r>
            <a:r>
              <a:rPr lang="en-US" sz="1100" dirty="0" smtClean="0">
                <a:solidFill>
                  <a:schemeClr val="accent6">
                    <a:lumMod val="50000"/>
                  </a:schemeClr>
                </a:solidFill>
              </a:rPr>
              <a:t>economy? Capitalism</a:t>
            </a:r>
            <a:r>
              <a:rPr lang="en-US" sz="1100" dirty="0">
                <a:solidFill>
                  <a:schemeClr val="accent6">
                    <a:lumMod val="50000"/>
                  </a:schemeClr>
                </a:solidFill>
              </a:rPr>
              <a:t>, </a:t>
            </a:r>
            <a:r>
              <a:rPr lang="en-US" sz="1100" dirty="0" smtClean="0">
                <a:solidFill>
                  <a:schemeClr val="accent6">
                    <a:lumMod val="50000"/>
                  </a:schemeClr>
                </a:solidFill>
              </a:rPr>
              <a:t>communism? Are </a:t>
            </a:r>
            <a:r>
              <a:rPr lang="en-US" sz="1100" dirty="0">
                <a:solidFill>
                  <a:schemeClr val="accent6">
                    <a:lumMod val="50000"/>
                  </a:schemeClr>
                </a:solidFill>
              </a:rPr>
              <a:t>there </a:t>
            </a:r>
            <a:r>
              <a:rPr lang="en-US" sz="1100" dirty="0" smtClean="0">
                <a:solidFill>
                  <a:schemeClr val="accent6">
                    <a:lumMod val="50000"/>
                  </a:schemeClr>
                </a:solidFill>
              </a:rPr>
              <a:t>banks? Is </a:t>
            </a:r>
            <a:r>
              <a:rPr lang="en-US" sz="1100" dirty="0">
                <a:solidFill>
                  <a:schemeClr val="accent6">
                    <a:lumMod val="50000"/>
                  </a:schemeClr>
                </a:solidFill>
              </a:rPr>
              <a:t>there any form of investment system or stock market?</a:t>
            </a:r>
          </a:p>
        </p:txBody>
      </p:sp>
      <p:sp>
        <p:nvSpPr>
          <p:cNvPr id="62" name="TextBox 61"/>
          <p:cNvSpPr txBox="1"/>
          <p:nvPr/>
        </p:nvSpPr>
        <p:spPr>
          <a:xfrm>
            <a:off x="380995" y="2109917"/>
            <a:ext cx="6172200" cy="658576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a:solidFill>
                  <a:schemeClr val="accent6">
                    <a:lumMod val="50000"/>
                  </a:schemeClr>
                </a:solidFill>
              </a:rPr>
              <a:t>How is business organized? Are there trade unions? Guild structures? Multi-state corporations? International cartels?  Are people able to cross-craft, I.e., learn or perform different trades? Does cross-crafting require guild permission, a write from an overlord, or is it automatically guaranteed by law? How strict are craft restrictions — are carpenters the only people allowed to build houses?  What types of trades would be represented in a small town? A middle-sized town? A large city?  Is currency and coinage standardized, or is there a system of exchange? What are typical denominations? What types of currency is a traveler or merchant likely to carry on a trip? What are different coins called, and what are they worth?  Are industrial processes (e.g., </a:t>
            </a:r>
            <a:r>
              <a:rPr lang="en-US" sz="1100" dirty="0" err="1">
                <a:solidFill>
                  <a:schemeClr val="accent6">
                    <a:lumMod val="50000"/>
                  </a:schemeClr>
                </a:solidFill>
              </a:rPr>
              <a:t>swordmaking</a:t>
            </a:r>
            <a:r>
              <a:rPr lang="en-US" sz="1100" dirty="0">
                <a:solidFill>
                  <a:schemeClr val="accent6">
                    <a:lumMod val="50000"/>
                  </a:schemeClr>
                </a:solidFill>
              </a:rPr>
              <a:t>, weaving, etc.) considered “trade secrets,” or are they common knowledge?  What is the process a young person goes through to enter a craft or trade? An apprenticeship? Four years of college? Are the craft requirements for various skill ranks (such as apprentice, journeyman, master, or med student, intern, doctor, specialist) standardized, or does rank depend more on the good favor of a master craftsman than it does on skill?  Do different regions/cities specialize in specific crafts, processes, or products (examples: Damascus steel, Bordeaux wines, Chinese silk, Wisconsin cheese)? Do different races specialize?  What regulations, if any, has the government/ruler placed on business practices? Are there antimonopoly laws? Anti-pollution? Are there standardized systems of weights and measures, or does a merchant have to specify “a London bushel” of grain rather than “a York bushel”? How do differing systems affect shipping and trade?  Are any new industries developing? Which old ones do they compete with or make obsolete?  How are records kept — tally sticks, parchment, clay tablets, beads?  Is there a merchant class? Where do they fit in society? Are there trading guilds? If so, how are they organized? How much power do they have to control trade? How much infighting is there among them?  Are there trading organizations that transcend countries (like the Hanseatic League)? How large a presence do they have locally?  Is this a money-based economy, or mostly barter?  What goods are commonly available in small town markets? In large towns? In cities? How do goods get to market?  What industries — mining, fishing, shipbuilding, lumber, farming, manufacturing, etc. — are important, and in which areas? Which depend on materials from other areas (as shipbuilding on wood, or weaving on wool)? What happens if supplies are disrupted?  Who is responsible for coinage: the ruler, local barons, someone else (merchant guilds)? Are there generally acceptable standards? How easy/common is counterfeiting?  How much smuggling is there? Of what, from or to where?</a:t>
            </a:r>
          </a:p>
        </p:txBody>
      </p:sp>
      <p:sp>
        <p:nvSpPr>
          <p:cNvPr id="13" name="Subtitle 2"/>
          <p:cNvSpPr txBox="1">
            <a:spLocks/>
          </p:cNvSpPr>
          <p:nvPr/>
        </p:nvSpPr>
        <p:spPr>
          <a:xfrm>
            <a:off x="517203" y="586493"/>
            <a:ext cx="138144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ECONOMIC SYSTEM</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Tree>
    <p:extLst>
      <p:ext uri="{BB962C8B-B14F-4D97-AF65-F5344CB8AC3E}">
        <p14:creationId xmlns:p14="http://schemas.microsoft.com/office/powerpoint/2010/main" val="4270250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p:cNvSpPr txBox="1"/>
          <p:nvPr/>
        </p:nvSpPr>
        <p:spPr>
          <a:xfrm>
            <a:off x="380995" y="4472202"/>
            <a:ext cx="6172200" cy="4223480"/>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a:solidFill>
                  <a:schemeClr val="accent6">
                    <a:lumMod val="50000"/>
                  </a:schemeClr>
                </a:solidFill>
              </a:rPr>
              <a:t>How do people move things? Armies? Crowds? Goods? Animals?  What are the common domesticated animals used for transportation at various levels of society — e.g., oxen, horses, donkeys, camels, etc.?  Are there magical means of transportation (teleport spells, magic carpets, dragon-riding)? How do they compare in speed, safety and expense to non-magical means? Are there any drawbacks to magical travel (for example, teleport sickness)? How commonly are they used, and for what purposes (industrial shipping vs. travel for fun)?  For traveling short distances within a city, what are the alternatives? Can people hire a cab, a litter, a rickshaw, or do they have to walk or rely on their own servants or horses?  How are messages sent when necessary? Is there a public/private postal system, or does everyone of importance have to send messengers? How fast can news get from A to B?  How available is water transportation? How reliable? How dangerous? How expensive?  How common is travel (for any reason)? Does the concept of travel “to see the world” or for fun, even exist? How dangerous is travel? How large a group is considered safe? How much traffic is there inside and outside the main cities? Which areas are best/worst?  What is the fastest means of traveling long distances over land? Over water? Which methods are safest?  What is transportation like? Are there good roads? Who built them? Who is responsible for maintaining them?  Where would a traveler stay at night? Are there enough travelers to support inns, or do people have to stay at some equivalent of medieval monasteries?  Are some classes of people (slaves, peasants) not expected to travel at all? Are some (heralds, messengers) expected to travel constantly?  How do people find out what is happening in the world — rumor, town crier, newspapers, TV and radio? How slanted is the news they get this way, and in what direction? Is there freedom of the press? If not, who controls/censors it and by what means?  How are books produced? Are they common (has the printing press been invented) or are they rare, valuable, expensive, hand-written objects? If the latter, who has the time and skill to produce them?  Where are the great libraries or collections of books/scrolls/manuscripts? How accessible are they to scholars, wizards, the general public? Who supports them?</a:t>
            </a:r>
          </a:p>
        </p:txBody>
      </p:sp>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14</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2" name="Subtitle 2"/>
          <p:cNvSpPr txBox="1">
            <a:spLocks/>
          </p:cNvSpPr>
          <p:nvPr/>
        </p:nvSpPr>
        <p:spPr>
          <a:xfrm>
            <a:off x="517203" y="253694"/>
            <a:ext cx="140303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TRADE &amp; COMMERCE</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62" name="TextBox 61"/>
          <p:cNvSpPr txBox="1"/>
          <p:nvPr/>
        </p:nvSpPr>
        <p:spPr>
          <a:xfrm>
            <a:off x="380995" y="573999"/>
            <a:ext cx="6172200" cy="347063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a:solidFill>
                  <a:schemeClr val="accent6">
                    <a:lumMod val="50000"/>
                  </a:schemeClr>
                </a:solidFill>
              </a:rPr>
              <a:t>Which peoples/countries/races fought, allied, traded, or were traditional rivals? Where are there still hard feelings about old events?  Is there a “trade language” that facilitates commerce between countries that don’t speak the same tongue? Is there a “universal language” spoken by educated or noble persons, as Latin was in the Middle Ages?  What does this country import? Export? How important is trade to the economy? How is currency exchange handled, and by whom?  Why did people settle in this country in the first place — strategic location, trade route, water transport, minerals, good farming, etc.?  Have things changed much since, or do they still depend on whatever brought them in the first place?  How much do official attitudes toward other countries affect commerce and trade? Do merchants pretty much ignore tensions between government as long as they can make a profit, or will this get them into trouble? Are there Customs inspectors or their equivalents at border crossings? Is the export/import of some technologies/</a:t>
            </a:r>
            <a:r>
              <a:rPr lang="en-US" sz="1100" dirty="0" err="1">
                <a:solidFill>
                  <a:schemeClr val="accent6">
                    <a:lumMod val="50000"/>
                  </a:schemeClr>
                </a:solidFill>
              </a:rPr>
              <a:t>magics</a:t>
            </a:r>
            <a:r>
              <a:rPr lang="en-US" sz="1100" dirty="0">
                <a:solidFill>
                  <a:schemeClr val="accent6">
                    <a:lumMod val="50000"/>
                  </a:schemeClr>
                </a:solidFill>
              </a:rPr>
              <a:t>/commodities regulated by the government, or by non-governmental cartels? How does this affect political relationships between countries?</a:t>
            </a:r>
          </a:p>
        </p:txBody>
      </p:sp>
      <p:sp>
        <p:nvSpPr>
          <p:cNvPr id="11" name="Subtitle 2"/>
          <p:cNvSpPr txBox="1">
            <a:spLocks/>
          </p:cNvSpPr>
          <p:nvPr/>
        </p:nvSpPr>
        <p:spPr>
          <a:xfrm>
            <a:off x="514380" y="4151896"/>
            <a:ext cx="2526000"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TRANSPORTATION &amp; COMMUNICATION</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Tree>
    <p:extLst>
      <p:ext uri="{BB962C8B-B14F-4D97-AF65-F5344CB8AC3E}">
        <p14:creationId xmlns:p14="http://schemas.microsoft.com/office/powerpoint/2010/main" val="1234387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15</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0"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SCIENCE &amp; TECHNOLOGY</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62" name="TextBox 61"/>
          <p:cNvSpPr txBox="1"/>
          <p:nvPr/>
        </p:nvSpPr>
        <p:spPr>
          <a:xfrm>
            <a:off x="380995" y="586493"/>
            <a:ext cx="6172200" cy="8109188"/>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a:solidFill>
                  <a:schemeClr val="accent6">
                    <a:lumMod val="50000"/>
                  </a:schemeClr>
                </a:solidFill>
              </a:rPr>
              <a:t>Is the level of technology in this society comparable to that of ancient Rome, the Middle Ages, the Renaissance, the Industrial Revolution, what?  What important inventions or advances have been made (the wheel, gunpowder, printing, flush toilets)? Have any of them reached the point of affecting the daily life of the average person, or are flush toilets a luxury for the nobility only?  What inventions or advances have not been made that you would normally expect to see at this stage of technological development? Which ones are about to be made?  How much is known about the laws of nature, physics, and magic? How much of what is commonly known is wrong (e.g., Aristotle’s ideas about human anatomy, which were wrong but accepted for centuries)?  Are the laws of nature and physics actually different in this world, or are they the same as in real life? How does magic fit in? How do magical beasts fit in?  Where is scientific and/or magical research done — universities, private labs, under the auspices of the ruler/government, etc.?  In what areas might magic replace technology, and thus suppress its development (example: if a spell to keep food cold is easy and cheap, there’s no need to invent refrigerators)? In what areas might magic cause more rapid technological or scientific development (example: common use of crystal balls might lead someone to think of inventing the lens or the telescope sooner)?  Are there magical means of transportation (teleport spells, magic carpets, dragon-riding)? How do they compare in speed, safety and expense to non-magical means? Are there any drawbacks to magical travel (for example, teleport sickness)? How commonly are they used, and for what purposes (industrial shipping vs. travel for fun)?  Are there magical means of rapid communication? How commonly are they used? For what purposes?  Are magical weapons available? Can magic be used in warfare? In what ways? Are spells fast enough to be useful in hand-to-hand combat, or is magic more of a siege weapon, used only for long, slow things?  How has the presence of magic affected weapons technology? Can magic make weapons more effective? Do you have to do anything special to walls, armor, or weapons to make them better able to resist enemy spells?  How has the presence of magic affected weapons technology? Can an ordinary, non-weapon-type object be enchanted to make it extremely lethal (the Frying Pan of Death) or will this work properly only on things that are already weapons? Can ordinary objects be enchanted to make them (or their user) supremely good at something (the Frying Pan of Ultimate Gourmet Cooking, the Comb of No Bad Hair Days Ever)? How common and useful are such enchantments?  To what degree does the presence of magic, magical objects, and wizards replace technology (for example, a chest that is enchanted to keep its contents cold could replace the refrigerator)? Duplicate technology? Supplement technology?  Can spells and/or magical items be mass-produced? Are there magic carpet factories and boutiques selling magic rings?  Can spells and/or magical items be used to increase the efficiency of manufacturing or mass production? Do businesses keep a wizard on retainer, as modern businesses might keep a lawyer or efficiency expert? What, exactly, are they paying for?</a:t>
            </a:r>
          </a:p>
        </p:txBody>
      </p:sp>
    </p:spTree>
    <p:extLst>
      <p:ext uri="{BB962C8B-B14F-4D97-AF65-F5344CB8AC3E}">
        <p14:creationId xmlns:p14="http://schemas.microsoft.com/office/powerpoint/2010/main" val="3101829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16</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0"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HEALTH &amp; MEDICINE</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62" name="TextBox 61"/>
          <p:cNvSpPr txBox="1"/>
          <p:nvPr/>
        </p:nvSpPr>
        <p:spPr>
          <a:xfrm>
            <a:off x="380995" y="586493"/>
            <a:ext cx="6172200" cy="8109188"/>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a:solidFill>
                  <a:schemeClr val="accent6">
                    <a:lumMod val="50000"/>
                  </a:schemeClr>
                </a:solidFill>
              </a:rPr>
              <a:t>How accurate is the diagnostic process? Do healers have ways of telling two diseases with similar symptoms apart? Do they depend on standard physical medical tests — reflexes, temperature, contracted pupils — or do they normally use spells for diagnosis?  How expensive is a healer? How available are such services to ordinary people?  How much is known about anatomy, physiology, pathology, etc.? Are treatments based on purely practical experience (“We know this works but we don’t know why”), or do healers understand at least some of what they are doing?  How much training does a healer normally get? Where? From whom?  Is healing generally a magical process? If so, how does the magical healing talent work? Does a magical healer have to consciously direct the healing process (meaning that lots of knowledge of anatomy, etc., would be required), or does magical healing simply speed up the normal, unconscious healing process in the patient? Is there more than one kind of magical healer (as there are surgeons, eye doctors, etc.)? Are there both magical and non-magical healers, and if so, are they rivals or simply different specialties?  Is there a reliable method of birth control? Who normally handles births — midwives or doctors? What is the mortality rate for pregnant ladies, new mothers, and children?  What level is medicine at? Who are the healers? Do you have to have a talent to heal, or just training? Who trains healers, herbalists, apothecaries, surgeons, magical vs. </a:t>
            </a:r>
            <a:r>
              <a:rPr lang="en-US" sz="1100" dirty="0" err="1">
                <a:solidFill>
                  <a:schemeClr val="accent6">
                    <a:lumMod val="50000"/>
                  </a:schemeClr>
                </a:solidFill>
              </a:rPr>
              <a:t>nonmagical</a:t>
            </a:r>
            <a:r>
              <a:rPr lang="en-US" sz="1100" dirty="0">
                <a:solidFill>
                  <a:schemeClr val="accent6">
                    <a:lumMod val="50000"/>
                  </a:schemeClr>
                </a:solidFill>
              </a:rPr>
              <a:t> healers, etc.?  How much need is there for healers — how much sickness, plague, injury, etc. is there in this society? Are there enough healers to meet this need?  What kinds of treatments are available — herbal brews, vaccinations, acupuncture, spells, etc.? How effective are they?  Is it possible to resurrect/resuscitate someone who has died? If so, how long does it take before this becomes impossible? Before serious brain damage sets in?  How is insanity treated? Are there asylums or treatment centers, or is it handled case-by-case? How effective are treatments for insanity?  How much do the physical differences between humans and non-humans affect their medical treatment? Are there diseases that only affect non-humans, or only humans? Are there diseases that affect everybody, but with different degrees of severity — a mild cold in a human is galloping pneumonia in a dwarf? Are some treatments lethal to one species but effective for others? Do doctors or healers have to specialize to do a good job of treating non-human patients?</a:t>
            </a:r>
          </a:p>
        </p:txBody>
      </p:sp>
    </p:spTree>
    <p:extLst>
      <p:ext uri="{BB962C8B-B14F-4D97-AF65-F5344CB8AC3E}">
        <p14:creationId xmlns:p14="http://schemas.microsoft.com/office/powerpoint/2010/main" val="1825128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17</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0"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WAR &amp; WEAPONRY</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62" name="TextBox 61"/>
          <p:cNvSpPr txBox="1"/>
          <p:nvPr/>
        </p:nvSpPr>
        <p:spPr>
          <a:xfrm>
            <a:off x="380995" y="586493"/>
            <a:ext cx="6172200" cy="8109188"/>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lnSpcReduction="10000"/>
          </a:bodyPr>
          <a:lstStyle/>
          <a:p>
            <a:r>
              <a:rPr lang="en-US" sz="1100" dirty="0">
                <a:solidFill>
                  <a:schemeClr val="accent6">
                    <a:lumMod val="50000"/>
                  </a:schemeClr>
                </a:solidFill>
              </a:rPr>
              <a:t>Which peoples/countries/races have been in conflict in the recent past? Why? When and why was the most recent war? Who won? Who is still mad about that?  What major weapons of war are available (e.g., siege towers, catapults, cannon, A-bombs)?  How much has the presence of magic affected strategy and tactics in general? Do army commanders have unusual formations or techniques to deal with various magical attacks? How can magic be used as part of a battle plan, given various levels of technology (example: getting a weather magician to make it rain so that enemy cannons will be harder to maneuver in the mud)?  Is magic used primarily for intelligence gathering (spells of invisibility, </a:t>
            </a:r>
            <a:r>
              <a:rPr lang="en-US" sz="1100" dirty="0" err="1">
                <a:solidFill>
                  <a:schemeClr val="accent6">
                    <a:lumMod val="50000"/>
                  </a:schemeClr>
                </a:solidFill>
              </a:rPr>
              <a:t>scrying</a:t>
            </a:r>
            <a:r>
              <a:rPr lang="en-US" sz="1100" dirty="0">
                <a:solidFill>
                  <a:schemeClr val="accent6">
                    <a:lumMod val="50000"/>
                  </a:schemeClr>
                </a:solidFill>
              </a:rPr>
              <a:t>, etc.), or are there spells that are of use on the battlefield (summoning a demon to attack the enemy, casting fire storms at them, etc.)? If battlefield magic is possible, how can it be defended against?  How are armies usually structured? Is there a formal, independent command structure, or is everybody officially under the command of whoever brought them to join the ruler’s army, or what? If there is a formal structure, what are the various ranks and titles used?  Is weapon usage restricted according to social class, such as only knights being allowed to use sword and armor, yeomen using bows and staffs, peasants using whatever scythes, hammers, etc. are available? Are there restrictions, either legal, customary, or biological, on the types of weapons different races or magical beings can use (e.g., elves not being able to wield weapons made of cold iron)?  Are battlefield commissions or knighthoods possible during wartime, or must such promotions wait on formal ceremonies? Do normal social restrictions apply during times of war, or is everyone equal on the battlefield?  Who can call up men for an army, and how? Does the ruler ask the nobility for men, who in turn draft their peasants, or can the ruler go straight to the bottom?  Are there professional soldiers/mercenaries? Is a career in the army possible, or would you have to become a mercenary or sell-sword in order to make a living as a soldier? Does the army accept volunteers, or only draftees? Can you rise to officer level by displaying courage and merit on the battlefield, or are officer positions reserved for a particular type of person only — people who bought commissions, people who graduated from military school, sons of famous warriors, etc.?  How large is a typical army? What percentage of the soldiers in it will be trained (knights, professional soldiers, guards, mercenaries) and what percentage will be untrained recruits? Are recruits given training, or are they expected to learn on the job (i.e., in battle)?  How is the army supplied? Are soldiers allowed to live off the peasantry, or do they pay for what they take? What happens if the supply caravan gets lost or captured? How are supplies handled during long campaigns? How many days’ worth of supplies can the army haul along with them? (Ref. Alexander the Great and the Logistics of the Macedonian Army for the math on how much a horse can carry, how much it needs to eat, etc.)  What are the accepted conventions of making war (e.g., only fight in winter when nobody is busy with crops; don’t make war on civilians; only certain kinds of weapons are available, etc.)? Do they differ from race to race?  How does the presence of non-humans (dwarves, vampires, etc.) affect strategy, tactics, and battles generally? Are special weapons required if an army is facing certain kinds of non-human armies? How could non-human soldiers turn their physical differences from humans to their advantage?  Are particular non-human races traditionally better with certain weapons (e.g., dwarves with axes, elves with bows)? Why — because they have greater strength, better eyesight, more manual dexterity, etc.?  Do relations between countries depend mainly on the relations between the heads of state, or can two rulers hate each other’s guts without being able to just declare war and drag their countries into it?  If there’s a long-term war in progress, how has the home front been affected? Are people being drafted much younger/older than they used to be? Have people been forced to step into nontraditional roles — peasants managing a business, women shoeing horses, children making bullets, etc.? How have these changes affected society? How will they affect relationships between races/clans/sexes/social classes when the war is over?  Is the army integrated (i.e., men, women, elves, dwarves, purple people, and green ones, all serving together)? How does this affect battle formations? Strategies? Are certain races or groups isolated in particular units? If so, are those units considered elite troops or the most expendable soldiers on the battlefield? How do these attitudes affect strategy?  Has science or magic been advanced in general by specific developments in the fields of weaponry, tactics, or strategy?  Are there natural or imposed limitations prohibiting the development or use of certain types of weapons (e.g., only muscle-powered weapons because the “laws of physics” in this world don’t allow the combustion of gunpowder)?  To what degree has technology changed the face of war? Are there internal combustion engines useable for large troop movements, or steam powered ships?</a:t>
            </a:r>
          </a:p>
        </p:txBody>
      </p:sp>
    </p:spTree>
    <p:extLst>
      <p:ext uri="{BB962C8B-B14F-4D97-AF65-F5344CB8AC3E}">
        <p14:creationId xmlns:p14="http://schemas.microsoft.com/office/powerpoint/2010/main" val="1140300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18</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2" name="Subtitle 2"/>
          <p:cNvSpPr txBox="1">
            <a:spLocks/>
          </p:cNvSpPr>
          <p:nvPr/>
        </p:nvSpPr>
        <p:spPr>
          <a:xfrm>
            <a:off x="517203" y="253694"/>
            <a:ext cx="823917" cy="213043"/>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WEAPONS</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62" name="TextBox 61"/>
          <p:cNvSpPr txBox="1"/>
          <p:nvPr/>
        </p:nvSpPr>
        <p:spPr>
          <a:xfrm>
            <a:off x="380995" y="573998"/>
            <a:ext cx="6172200" cy="8129035"/>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a:solidFill>
                  <a:schemeClr val="accent6">
                    <a:lumMod val="50000"/>
                  </a:schemeClr>
                </a:solidFill>
              </a:rPr>
              <a:t>How do the weapons of this country compare with those of surrounding cities and countries? Have there been recent innovations that may upset the balance of power, or is everyone more or less equal?  Are magical weapons available? Can magic be used in warfare? In what ways? Are spells fast enough to be useful in hand-to-hand combat, or is magic more of a siege weapon, used only for long, slow things?  How has the presence of magic affected weapons technology? Can magic make weapons more effective? Do you have to do anything special to walls, armor, or weapons to make them better able to resist enemy spells?  How much has the presence of magic affected strategy and tactics in general? Is magic used primarily for intelligence gathering (spells of invisibility, </a:t>
            </a:r>
            <a:r>
              <a:rPr lang="en-US" sz="1100" dirty="0" err="1">
                <a:solidFill>
                  <a:schemeClr val="accent6">
                    <a:lumMod val="50000"/>
                  </a:schemeClr>
                </a:solidFill>
              </a:rPr>
              <a:t>scrying</a:t>
            </a:r>
            <a:r>
              <a:rPr lang="en-US" sz="1100" dirty="0">
                <a:solidFill>
                  <a:schemeClr val="accent6">
                    <a:lumMod val="50000"/>
                  </a:schemeClr>
                </a:solidFill>
              </a:rPr>
              <a:t>, etc.), or are there spells that are of use on the battlefield (summoning a demon to attack the enemy, casting fire storms at them, etc.)? If battlefield magic is possible, how can it be defended against?  How has the presence of magic affected weapons technology? Can an ordinary, non-weapon-type object be enchanted to make it extremely lethal (the Frying Pan of Death) or will this work properly only on things that are already weapons? Can ordinary objects be enchanted to make them (or their user) supremely good at something (the Frying Pan of Ultimate Gourmet Cooking, the Comb of No Bad Hair Days Ever)? How common and useful are such enchantments?  What personal weapons are available to anyone who can afford them? Are some considered “for nobles only” either by custom or by law? Are there laws forbidding certain classes from being armed at all?  What is the level of weapons technology? Are there guns, and if so, how sophisticated (flintlock, matchlock, rifle, Uzi)?  What major weapons of war are available (e.g., siege towers, catapults, cannon, A-bombs)?  What weapons and armor are standard for armies? Mercenaries? Nobility? Your average peasant trying to defend his/her home?  Are weapons, such as swords or pistols, a standard part of dress for any/all segments of society?  What are the accepted conventions of making war (e.g., only fight in winter when nobody is busy with crops; don’t make war on civilians; only certain kinds of weapons are available, etc.</a:t>
            </a:r>
          </a:p>
        </p:txBody>
      </p:sp>
    </p:spTree>
    <p:extLst>
      <p:ext uri="{BB962C8B-B14F-4D97-AF65-F5344CB8AC3E}">
        <p14:creationId xmlns:p14="http://schemas.microsoft.com/office/powerpoint/2010/main" val="3936405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12-Point Star 83"/>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19</a:t>
            </a:r>
            <a:endParaRPr lang="en-US" sz="1000" dirty="0">
              <a:solidFill>
                <a:schemeClr val="accent6">
                  <a:lumMod val="50000"/>
                </a:schemeClr>
              </a:solidFill>
            </a:endParaRPr>
          </a:p>
        </p:txBody>
      </p:sp>
      <p:sp>
        <p:nvSpPr>
          <p:cNvPr id="85" name="TextBox 84"/>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90"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INFRASTRUCTURE &amp; ARCHITECTURE</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62" name="TextBox 61"/>
          <p:cNvSpPr txBox="1"/>
          <p:nvPr/>
        </p:nvSpPr>
        <p:spPr>
          <a:xfrm>
            <a:off x="380995" y="586493"/>
            <a:ext cx="6172200" cy="8109188"/>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a:solidFill>
                  <a:schemeClr val="accent6">
                    <a:lumMod val="50000"/>
                  </a:schemeClr>
                </a:solidFill>
              </a:rPr>
              <a:t>What is the most common building material? Why is it used (availability, cheapness, legal requirement)? Does it have any major drawbacks (e.g., the Great Fire of London)?  How tall a building can be constructed at a reasonable cost and in a reasonable time?  What are typical floor plans like — can people afford to waste space on hallways, or do they just have a series of rooms opening into other rooms? Are buildings normally built square, triangular, domed, what?  How many people usually live in a typical house? How large is a typical house?  What are the differences in materials and appearance between a lower-class, middle-class, and upper-class type house? How do people decorate buildings (e.g., carvings vs. paint vs. patterns resulting from the use of different building materials)? Are there differences in ornamentation depending on the purpose of the building (e.g., gargoyles and carvings of saints used mainly on cathedrals)?  Has technology or magic progressed to the point of making window-glass? If so, how expensive is it? If not, what do people use to cover windows necessary for ventilation and light?  How are living quarters arranged? Are bedrooms on the top floors for privacy or on the ground floor for convenience? Are parlors or libraries common? How are houses heated/cooled?  Are wars and insurrections common enough that castles and cities are built with an eye to military defense first and appearance later, or are palaces and wall-less towns the rule?</a:t>
            </a:r>
          </a:p>
        </p:txBody>
      </p:sp>
    </p:spTree>
    <p:extLst>
      <p:ext uri="{BB962C8B-B14F-4D97-AF65-F5344CB8AC3E}">
        <p14:creationId xmlns:p14="http://schemas.microsoft.com/office/powerpoint/2010/main" val="2764018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71460" y="237932"/>
            <a:ext cx="6391275" cy="24815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n-US" sz="1400" b="1" dirty="0" smtClean="0">
                <a:solidFill>
                  <a:schemeClr val="accent6">
                    <a:lumMod val="50000"/>
                  </a:schemeClr>
                </a:solidFill>
                <a:effectLst>
                  <a:outerShdw blurRad="50800" dist="38100" dir="2700000" algn="tl" rotWithShape="0">
                    <a:prstClr val="black">
                      <a:alpha val="40000"/>
                    </a:prstClr>
                  </a:outerShdw>
                </a:effectLst>
              </a:rPr>
              <a:t>HISTORICAL BACKGROUND</a:t>
            </a:r>
            <a:endParaRPr lang="en-US" sz="1400" b="1" dirty="0">
              <a:solidFill>
                <a:schemeClr val="accent6">
                  <a:lumMod val="50000"/>
                </a:schemeClr>
              </a:solidFill>
              <a:effectLst>
                <a:outerShdw blurRad="50800" dist="38100" dir="2700000" algn="tl" rotWithShape="0">
                  <a:prstClr val="black">
                    <a:alpha val="40000"/>
                  </a:prstClr>
                </a:outerShdw>
              </a:effectLst>
            </a:endParaRPr>
          </a:p>
        </p:txBody>
      </p:sp>
      <p:sp>
        <p:nvSpPr>
          <p:cNvPr id="7" name="TextBox 6"/>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8" name="TextBox 7"/>
          <p:cNvSpPr txBox="1"/>
          <p:nvPr/>
        </p:nvSpPr>
        <p:spPr>
          <a:xfrm>
            <a:off x="380998" y="4829483"/>
            <a:ext cx="6172200" cy="3866841"/>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few paragraphs on ancient history in this region.</a:t>
            </a:r>
          </a:p>
          <a:p>
            <a:endParaRPr lang="en-US" sz="1100" dirty="0" smtClean="0">
              <a:solidFill>
                <a:schemeClr val="accent6">
                  <a:lumMod val="50000"/>
                </a:schemeClr>
              </a:solidFill>
            </a:endParaRPr>
          </a:p>
          <a:p>
            <a:r>
              <a:rPr lang="en-US" sz="1100" dirty="0">
                <a:solidFill>
                  <a:schemeClr val="accent6">
                    <a:lumMod val="50000"/>
                  </a:schemeClr>
                </a:solidFill>
              </a:rPr>
              <a:t>How far back are their records or tales of historical events go</a:t>
            </a:r>
            <a:r>
              <a:rPr lang="en-US" sz="1100" dirty="0" smtClean="0">
                <a:solidFill>
                  <a:schemeClr val="accent6">
                    <a:lumMod val="50000"/>
                  </a:schemeClr>
                </a:solidFill>
              </a:rPr>
              <a:t>?  How did civilization begin?  </a:t>
            </a:r>
          </a:p>
          <a:p>
            <a:r>
              <a:rPr lang="en-US" sz="1100" dirty="0" smtClean="0">
                <a:solidFill>
                  <a:schemeClr val="accent6">
                    <a:lumMod val="50000"/>
                  </a:schemeClr>
                </a:solidFill>
              </a:rPr>
              <a:t>How were languages created/discovered/etc.?  What were ancient societies like?  Were they similar to current day or very different?  What sorts of things are still important to people in modern times?  What stories still exist?  What inventions, religions, governments, etc.? What legendary people or groups came out of ancient history?</a:t>
            </a:r>
          </a:p>
        </p:txBody>
      </p:sp>
      <p:sp>
        <p:nvSpPr>
          <p:cNvPr id="14" name="Subtitle 2"/>
          <p:cNvSpPr txBox="1">
            <a:spLocks/>
          </p:cNvSpPr>
          <p:nvPr/>
        </p:nvSpPr>
        <p:spPr>
          <a:xfrm>
            <a:off x="485773" y="566763"/>
            <a:ext cx="923928" cy="239997"/>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PREHISTORY</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5" name="Subtitle 2"/>
          <p:cNvSpPr txBox="1">
            <a:spLocks/>
          </p:cNvSpPr>
          <p:nvPr/>
        </p:nvSpPr>
        <p:spPr>
          <a:xfrm>
            <a:off x="485773" y="4514282"/>
            <a:ext cx="1184277" cy="239997"/>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ANCIENT HISTORY</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7" name="TextBox 16"/>
          <p:cNvSpPr txBox="1"/>
          <p:nvPr/>
        </p:nvSpPr>
        <p:spPr>
          <a:xfrm>
            <a:off x="380997" y="887438"/>
            <a:ext cx="6172200" cy="3546166"/>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A couple of paragraphs on what myths and legends remain of prehistory in this region.</a:t>
            </a:r>
          </a:p>
          <a:p>
            <a:endParaRPr lang="en-US" sz="1100" dirty="0" smtClean="0">
              <a:solidFill>
                <a:schemeClr val="accent6">
                  <a:lumMod val="50000"/>
                </a:schemeClr>
              </a:solidFill>
            </a:endParaRPr>
          </a:p>
          <a:p>
            <a:r>
              <a:rPr lang="en-US" sz="1100" dirty="0">
                <a:solidFill>
                  <a:schemeClr val="accent6">
                    <a:lumMod val="50000"/>
                  </a:schemeClr>
                </a:solidFill>
              </a:rPr>
              <a:t>How widely known are these stories?  Do average people believe old tales, or do they dismiss some that have a basis in fact (e.g., Troy)?  How long have there been people </a:t>
            </a:r>
            <a:r>
              <a:rPr lang="en-US" sz="1100" dirty="0" smtClean="0">
                <a:solidFill>
                  <a:schemeClr val="accent6">
                    <a:lumMod val="50000"/>
                  </a:schemeClr>
                </a:solidFill>
              </a:rPr>
              <a:t>in </a:t>
            </a:r>
            <a:r>
              <a:rPr lang="en-US" sz="1100" dirty="0">
                <a:solidFill>
                  <a:schemeClr val="accent6">
                    <a:lumMod val="50000"/>
                  </a:schemeClr>
                </a:solidFill>
              </a:rPr>
              <a:t>this </a:t>
            </a:r>
            <a:r>
              <a:rPr lang="en-US" sz="1100" dirty="0" smtClean="0">
                <a:solidFill>
                  <a:schemeClr val="accent6">
                    <a:lumMod val="50000"/>
                  </a:schemeClr>
                </a:solidFill>
              </a:rPr>
              <a:t>region? </a:t>
            </a:r>
            <a:r>
              <a:rPr lang="en-US" sz="1100" dirty="0">
                <a:solidFill>
                  <a:schemeClr val="accent6">
                    <a:lumMod val="50000"/>
                  </a:schemeClr>
                </a:solidFill>
              </a:rPr>
              <a:t>Did they evolve, were they created by the gods, or did they migrate from somewhere else? </a:t>
            </a:r>
          </a:p>
          <a:p>
            <a:endParaRPr lang="en-US" sz="1100" dirty="0" smtClean="0">
              <a:solidFill>
                <a:schemeClr val="accent6">
                  <a:lumMod val="50000"/>
                </a:schemeClr>
              </a:solidFill>
            </a:endParaRPr>
          </a:p>
        </p:txBody>
      </p:sp>
      <p:sp>
        <p:nvSpPr>
          <p:cNvPr id="18" name="12-Point Star 17"/>
          <p:cNvSpPr/>
          <p:nvPr/>
        </p:nvSpPr>
        <p:spPr>
          <a:xfrm>
            <a:off x="6353175" y="8777002"/>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smtClean="0">
                <a:solidFill>
                  <a:schemeClr val="accent6">
                    <a:lumMod val="50000"/>
                  </a:schemeClr>
                </a:solidFill>
              </a:rPr>
              <a:t>20</a:t>
            </a:r>
            <a:endParaRPr lang="en-US" sz="1000" dirty="0">
              <a:solidFill>
                <a:schemeClr val="accent6">
                  <a:lumMod val="50000"/>
                </a:schemeClr>
              </a:solidFill>
            </a:endParaRPr>
          </a:p>
        </p:txBody>
      </p:sp>
    </p:spTree>
    <p:extLst>
      <p:ext uri="{BB962C8B-B14F-4D97-AF65-F5344CB8AC3E}">
        <p14:creationId xmlns:p14="http://schemas.microsoft.com/office/powerpoint/2010/main" val="2044370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14" name="Subtitle 2"/>
          <p:cNvSpPr txBox="1">
            <a:spLocks/>
          </p:cNvSpPr>
          <p:nvPr/>
        </p:nvSpPr>
        <p:spPr>
          <a:xfrm>
            <a:off x="485772" y="246089"/>
            <a:ext cx="1266828" cy="239997"/>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MODERN HISTORY</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7" name="TextBox 16"/>
          <p:cNvSpPr txBox="1"/>
          <p:nvPr/>
        </p:nvSpPr>
        <p:spPr>
          <a:xfrm>
            <a:off x="380997" y="561290"/>
            <a:ext cx="6172200" cy="8135034"/>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wrap="square" rtlCol="0">
            <a:normAutofit/>
          </a:bodyPr>
          <a:lstStyle/>
          <a:p>
            <a:r>
              <a:rPr lang="en-US" sz="1100" dirty="0" smtClean="0">
                <a:solidFill>
                  <a:schemeClr val="accent6">
                    <a:lumMod val="50000"/>
                  </a:schemeClr>
                </a:solidFill>
              </a:rPr>
              <a:t>What has happened recently in this region?</a:t>
            </a:r>
          </a:p>
          <a:p>
            <a:endParaRPr lang="en-US" sz="1100" dirty="0" smtClean="0">
              <a:solidFill>
                <a:schemeClr val="accent6">
                  <a:lumMod val="50000"/>
                </a:schemeClr>
              </a:solidFill>
            </a:endParaRPr>
          </a:p>
          <a:p>
            <a:r>
              <a:rPr lang="en-US" sz="1100" dirty="0" smtClean="0">
                <a:solidFill>
                  <a:schemeClr val="accent6">
                    <a:lumMod val="50000"/>
                  </a:schemeClr>
                </a:solidFill>
              </a:rPr>
              <a:t>What are the most important things that lead up to current events?</a:t>
            </a:r>
          </a:p>
          <a:p>
            <a:r>
              <a:rPr lang="en-US" sz="1100" dirty="0" smtClean="0">
                <a:solidFill>
                  <a:schemeClr val="accent6">
                    <a:lumMod val="50000"/>
                  </a:schemeClr>
                </a:solidFill>
              </a:rPr>
              <a:t>Are there any important people, governments, bloodlines, groups, religions, etc.?</a:t>
            </a:r>
          </a:p>
        </p:txBody>
      </p:sp>
      <p:sp>
        <p:nvSpPr>
          <p:cNvPr id="10" name="12-Point Star 9"/>
          <p:cNvSpPr/>
          <p:nvPr/>
        </p:nvSpPr>
        <p:spPr>
          <a:xfrm>
            <a:off x="6355080" y="8771528"/>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dirty="0" smtClean="0">
                <a:solidFill>
                  <a:schemeClr val="accent6">
                    <a:lumMod val="50000"/>
                  </a:schemeClr>
                </a:solidFill>
              </a:rPr>
              <a:t>21</a:t>
            </a:r>
            <a:endParaRPr lang="en-US" sz="1000" dirty="0">
              <a:solidFill>
                <a:schemeClr val="accent6">
                  <a:lumMod val="50000"/>
                </a:schemeClr>
              </a:solidFill>
            </a:endParaRPr>
          </a:p>
        </p:txBody>
      </p:sp>
    </p:spTree>
    <p:extLst>
      <p:ext uri="{BB962C8B-B14F-4D97-AF65-F5344CB8AC3E}">
        <p14:creationId xmlns:p14="http://schemas.microsoft.com/office/powerpoint/2010/main" val="1841368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80998" y="8777002"/>
            <a:ext cx="5972177" cy="230832"/>
          </a:xfrm>
          <a:prstGeom prst="rect">
            <a:avLst/>
          </a:prstGeom>
          <a:noFill/>
          <a:ln>
            <a:noFill/>
            <a:prstDash val="lgDashDotDot"/>
          </a:ln>
        </p:spPr>
        <p:txBody>
          <a:bodyPr wrap="square" rtlCol="0">
            <a:spAutoFit/>
          </a:bodyPr>
          <a:lstStyle/>
          <a:p>
            <a:pPr algn="ctr"/>
            <a:r>
              <a:rPr lang="en-US" sz="900" i="1" dirty="0" smtClean="0">
                <a:solidFill>
                  <a:schemeClr val="accent6">
                    <a:lumMod val="50000"/>
                  </a:schemeClr>
                </a:solidFill>
              </a:rPr>
              <a:t>Region Outline v1.0 by apheline, 2018</a:t>
            </a:r>
            <a:endParaRPr lang="en-US" sz="900" i="1" dirty="0">
              <a:solidFill>
                <a:schemeClr val="accent6">
                  <a:lumMod val="50000"/>
                </a:schemeClr>
              </a:solidFill>
            </a:endParaRPr>
          </a:p>
        </p:txBody>
      </p:sp>
      <p:sp>
        <p:nvSpPr>
          <p:cNvPr id="14" name="Subtitle 2"/>
          <p:cNvSpPr txBox="1">
            <a:spLocks/>
          </p:cNvSpPr>
          <p:nvPr/>
        </p:nvSpPr>
        <p:spPr>
          <a:xfrm>
            <a:off x="485772" y="246089"/>
            <a:ext cx="914403" cy="239997"/>
          </a:xfrm>
          <a:prstGeom prst="rect">
            <a:avLst/>
          </a:prstGeom>
          <a:solidFill>
            <a:schemeClr val="accent6">
              <a:lumMod val="20000"/>
              <a:lumOff val="80000"/>
            </a:schemeClr>
          </a:solidFill>
          <a:ln>
            <a:solidFill>
              <a:schemeClr val="accent6">
                <a:lumMod val="20000"/>
                <a:lumOff val="80000"/>
              </a:schemeClr>
            </a:solidFill>
            <a:prstDash val="lgDashDotDot"/>
          </a:ln>
          <a:effectLst>
            <a:softEdge rad="25400"/>
          </a:effectLst>
        </p:spPr>
        <p:txBody>
          <a:bodyPr vert="horz" lIns="91440" tIns="45720" rIns="91440" bIns="45720" rtlCol="0" anchor="ctr">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100" b="1" dirty="0" smtClean="0">
                <a:solidFill>
                  <a:schemeClr val="accent6">
                    <a:lumMod val="50000"/>
                  </a:schemeClr>
                </a:solidFill>
                <a:effectLst>
                  <a:outerShdw blurRad="50800" dist="38100" dir="2700000" algn="tl" rotWithShape="0">
                    <a:prstClr val="black">
                      <a:alpha val="40000"/>
                    </a:prstClr>
                  </a:outerShdw>
                </a:effectLst>
                <a:latin typeface="+mj-lt"/>
              </a:rPr>
              <a:t>TIMELINE</a:t>
            </a:r>
            <a:endParaRPr lang="en-US" sz="1100" b="1" dirty="0">
              <a:solidFill>
                <a:schemeClr val="accent6">
                  <a:lumMod val="50000"/>
                </a:schemeClr>
              </a:solidFill>
              <a:effectLst>
                <a:outerShdw blurRad="50800" dist="38100" dir="2700000" algn="tl" rotWithShape="0">
                  <a:prstClr val="black">
                    <a:alpha val="40000"/>
                  </a:prstClr>
                </a:outerShdw>
              </a:effectLst>
              <a:latin typeface="+mj-lt"/>
            </a:endParaRPr>
          </a:p>
        </p:txBody>
      </p:sp>
      <p:sp>
        <p:nvSpPr>
          <p:cNvPr id="10" name="12-Point Star 9"/>
          <p:cNvSpPr/>
          <p:nvPr/>
        </p:nvSpPr>
        <p:spPr>
          <a:xfrm>
            <a:off x="6355080" y="8771528"/>
            <a:ext cx="304798" cy="304800"/>
          </a:xfrm>
          <a:prstGeom prst="star12">
            <a:avLst/>
          </a:prstGeom>
          <a:solidFill>
            <a:schemeClr val="accent6">
              <a:lumMod val="20000"/>
              <a:lumOff val="80000"/>
            </a:schemeClr>
          </a:solidFill>
          <a:ln w="12700" cmpd="sng">
            <a:solidFill>
              <a:schemeClr val="accent6">
                <a:lumMod val="20000"/>
                <a:lumOff val="80000"/>
              </a:schemeClr>
            </a:solidFill>
            <a:prstDash val="lgDashDotDo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dirty="0" smtClean="0">
                <a:solidFill>
                  <a:schemeClr val="accent6">
                    <a:lumMod val="50000"/>
                  </a:schemeClr>
                </a:solidFill>
              </a:rPr>
              <a:t>22</a:t>
            </a:r>
            <a:endParaRPr lang="en-US" sz="1000" dirty="0">
              <a:solidFill>
                <a:schemeClr val="accent6">
                  <a:lumMod val="50000"/>
                </a:schemeClr>
              </a:solidFill>
            </a:endParaRPr>
          </a:p>
        </p:txBody>
      </p:sp>
      <p:cxnSp>
        <p:nvCxnSpPr>
          <p:cNvPr id="8" name="Straight Arrow Connector 7"/>
          <p:cNvCxnSpPr/>
          <p:nvPr/>
        </p:nvCxnSpPr>
        <p:spPr>
          <a:xfrm flipV="1">
            <a:off x="609600" y="576289"/>
            <a:ext cx="5743575" cy="6896955"/>
          </a:xfrm>
          <a:prstGeom prst="straightConnector1">
            <a:avLst/>
          </a:prstGeom>
          <a:ln w="133350">
            <a:solidFill>
              <a:schemeClr val="accent6">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85772" y="5102958"/>
            <a:ext cx="1944513" cy="2404533"/>
          </a:xfrm>
          <a:prstGeom prst="rect">
            <a:avLst/>
          </a:prstGeom>
          <a:gradFill flip="none" rotWithShape="1">
            <a:gsLst>
              <a:gs pos="19000">
                <a:schemeClr val="accent6">
                  <a:lumMod val="40000"/>
                  <a:lumOff val="60000"/>
                </a:schemeClr>
              </a:gs>
              <a:gs pos="43365">
                <a:schemeClr val="accent6">
                  <a:lumMod val="40000"/>
                  <a:lumOff val="60000"/>
                  <a:alpha val="50000"/>
                </a:schemeClr>
              </a:gs>
              <a:gs pos="74000">
                <a:schemeClr val="accent6">
                  <a:lumMod val="40000"/>
                  <a:lumOff val="60000"/>
                  <a:alpha val="20000"/>
                </a:schemeClr>
              </a:gs>
              <a:gs pos="83000">
                <a:schemeClr val="accent6">
                  <a:lumMod val="40000"/>
                  <a:lumOff val="60000"/>
                  <a:alpha val="10000"/>
                </a:schemeClr>
              </a:gs>
              <a:gs pos="100000">
                <a:srgbClr val="C8BDF0">
                  <a:alpha val="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btitle 2"/>
          <p:cNvSpPr txBox="1">
            <a:spLocks/>
          </p:cNvSpPr>
          <p:nvPr/>
        </p:nvSpPr>
        <p:spPr>
          <a:xfrm>
            <a:off x="207254" y="4625948"/>
            <a:ext cx="1773557" cy="954019"/>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t" anchorCtr="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Event description</a:t>
            </a:r>
            <a:endParaRPr lang="en-US" sz="1100" dirty="0">
              <a:solidFill>
                <a:schemeClr val="accent6">
                  <a:lumMod val="50000"/>
                </a:schemeClr>
              </a:solidFill>
            </a:endParaRPr>
          </a:p>
        </p:txBody>
      </p:sp>
      <p:sp>
        <p:nvSpPr>
          <p:cNvPr id="16" name="Subtitle 2"/>
          <p:cNvSpPr txBox="1">
            <a:spLocks/>
          </p:cNvSpPr>
          <p:nvPr/>
        </p:nvSpPr>
        <p:spPr>
          <a:xfrm>
            <a:off x="207253" y="4444770"/>
            <a:ext cx="1192922" cy="181179"/>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Event 1, Year</a:t>
            </a:r>
            <a:endParaRPr lang="en-US" sz="800" b="1" dirty="0">
              <a:solidFill>
                <a:schemeClr val="accent6">
                  <a:lumMod val="50000"/>
                </a:schemeClr>
              </a:solidFill>
            </a:endParaRPr>
          </a:p>
        </p:txBody>
      </p:sp>
      <p:sp>
        <p:nvSpPr>
          <p:cNvPr id="18" name="Subtitle 2"/>
          <p:cNvSpPr txBox="1">
            <a:spLocks/>
          </p:cNvSpPr>
          <p:nvPr/>
        </p:nvSpPr>
        <p:spPr>
          <a:xfrm>
            <a:off x="2554114" y="5985874"/>
            <a:ext cx="1773557" cy="2593682"/>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t" anchorCtr="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Event description</a:t>
            </a:r>
            <a:endParaRPr lang="en-US" sz="1100" dirty="0">
              <a:solidFill>
                <a:schemeClr val="accent6">
                  <a:lumMod val="50000"/>
                </a:schemeClr>
              </a:solidFill>
            </a:endParaRPr>
          </a:p>
        </p:txBody>
      </p:sp>
      <p:sp>
        <p:nvSpPr>
          <p:cNvPr id="19" name="Subtitle 2"/>
          <p:cNvSpPr txBox="1">
            <a:spLocks/>
          </p:cNvSpPr>
          <p:nvPr/>
        </p:nvSpPr>
        <p:spPr>
          <a:xfrm>
            <a:off x="2554113" y="5804696"/>
            <a:ext cx="1192922" cy="181179"/>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Event 2, Year</a:t>
            </a:r>
            <a:endParaRPr lang="en-US" sz="800" b="1" dirty="0">
              <a:solidFill>
                <a:schemeClr val="accent6">
                  <a:lumMod val="50000"/>
                </a:schemeClr>
              </a:solidFill>
            </a:endParaRPr>
          </a:p>
        </p:txBody>
      </p:sp>
      <p:sp>
        <p:nvSpPr>
          <p:cNvPr id="20" name="Subtitle 2"/>
          <p:cNvSpPr txBox="1">
            <a:spLocks/>
          </p:cNvSpPr>
          <p:nvPr/>
        </p:nvSpPr>
        <p:spPr>
          <a:xfrm>
            <a:off x="380999" y="2108352"/>
            <a:ext cx="2497668" cy="1859410"/>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t" anchorCtr="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Event description</a:t>
            </a:r>
            <a:endParaRPr lang="en-US" sz="1100" dirty="0">
              <a:solidFill>
                <a:schemeClr val="accent6">
                  <a:lumMod val="50000"/>
                </a:schemeClr>
              </a:solidFill>
            </a:endParaRPr>
          </a:p>
        </p:txBody>
      </p:sp>
      <p:sp>
        <p:nvSpPr>
          <p:cNvPr id="21" name="Subtitle 2"/>
          <p:cNvSpPr txBox="1">
            <a:spLocks/>
          </p:cNvSpPr>
          <p:nvPr/>
        </p:nvSpPr>
        <p:spPr>
          <a:xfrm>
            <a:off x="380998" y="1927173"/>
            <a:ext cx="1192922" cy="181179"/>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Event 3, Year</a:t>
            </a:r>
            <a:endParaRPr lang="en-US" sz="800" b="1" dirty="0">
              <a:solidFill>
                <a:schemeClr val="accent6">
                  <a:lumMod val="50000"/>
                </a:schemeClr>
              </a:solidFill>
            </a:endParaRPr>
          </a:p>
        </p:txBody>
      </p:sp>
      <p:sp>
        <p:nvSpPr>
          <p:cNvPr id="22" name="Subtitle 2"/>
          <p:cNvSpPr txBox="1">
            <a:spLocks/>
          </p:cNvSpPr>
          <p:nvPr/>
        </p:nvSpPr>
        <p:spPr>
          <a:xfrm>
            <a:off x="4579618" y="5508864"/>
            <a:ext cx="1773557" cy="2777180"/>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t" anchorCtr="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Event description</a:t>
            </a:r>
            <a:endParaRPr lang="en-US" sz="1100" dirty="0">
              <a:solidFill>
                <a:schemeClr val="accent6">
                  <a:lumMod val="50000"/>
                </a:schemeClr>
              </a:solidFill>
            </a:endParaRPr>
          </a:p>
        </p:txBody>
      </p:sp>
      <p:sp>
        <p:nvSpPr>
          <p:cNvPr id="23" name="Subtitle 2"/>
          <p:cNvSpPr txBox="1">
            <a:spLocks/>
          </p:cNvSpPr>
          <p:nvPr/>
        </p:nvSpPr>
        <p:spPr>
          <a:xfrm>
            <a:off x="4579617" y="5327686"/>
            <a:ext cx="1192922" cy="181179"/>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Event 4, Year</a:t>
            </a:r>
            <a:endParaRPr lang="en-US" sz="800" b="1" dirty="0">
              <a:solidFill>
                <a:schemeClr val="accent6">
                  <a:lumMod val="50000"/>
                </a:schemeClr>
              </a:solidFill>
            </a:endParaRPr>
          </a:p>
        </p:txBody>
      </p:sp>
      <p:sp>
        <p:nvSpPr>
          <p:cNvPr id="24" name="Subtitle 2"/>
          <p:cNvSpPr txBox="1">
            <a:spLocks/>
          </p:cNvSpPr>
          <p:nvPr/>
        </p:nvSpPr>
        <p:spPr>
          <a:xfrm>
            <a:off x="780556" y="770725"/>
            <a:ext cx="2966479" cy="954019"/>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t" anchorCtr="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Event description</a:t>
            </a:r>
            <a:endParaRPr lang="en-US" sz="1100" dirty="0">
              <a:solidFill>
                <a:schemeClr val="accent6">
                  <a:lumMod val="50000"/>
                </a:schemeClr>
              </a:solidFill>
            </a:endParaRPr>
          </a:p>
        </p:txBody>
      </p:sp>
      <p:sp>
        <p:nvSpPr>
          <p:cNvPr id="25" name="Subtitle 2"/>
          <p:cNvSpPr txBox="1">
            <a:spLocks/>
          </p:cNvSpPr>
          <p:nvPr/>
        </p:nvSpPr>
        <p:spPr>
          <a:xfrm>
            <a:off x="780555" y="589547"/>
            <a:ext cx="1192922" cy="181179"/>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Event 5, Year</a:t>
            </a:r>
            <a:endParaRPr lang="en-US" sz="800" b="1" dirty="0">
              <a:solidFill>
                <a:schemeClr val="accent6">
                  <a:lumMod val="50000"/>
                </a:schemeClr>
              </a:solidFill>
            </a:endParaRPr>
          </a:p>
        </p:txBody>
      </p:sp>
      <p:sp>
        <p:nvSpPr>
          <p:cNvPr id="26" name="Subtitle 2"/>
          <p:cNvSpPr txBox="1">
            <a:spLocks/>
          </p:cNvSpPr>
          <p:nvPr/>
        </p:nvSpPr>
        <p:spPr>
          <a:xfrm>
            <a:off x="4808219" y="2865738"/>
            <a:ext cx="1773557" cy="1970990"/>
          </a:xfrm>
          <a:prstGeom prst="rect">
            <a:avLst/>
          </a:prstGeom>
          <a:solidFill>
            <a:schemeClr val="accent6">
              <a:lumMod val="20000"/>
              <a:lumOff val="80000"/>
            </a:schemeClr>
          </a:solidFill>
          <a:ln>
            <a:solidFill>
              <a:schemeClr val="accent6">
                <a:lumMod val="20000"/>
                <a:lumOff val="80000"/>
              </a:schemeClr>
            </a:solidFill>
            <a:prstDash val="lgDashDotDot"/>
          </a:ln>
          <a:effectLst>
            <a:softEdge rad="12700"/>
          </a:effectLst>
        </p:spPr>
        <p:txBody>
          <a:bodyPr vert="horz" lIns="91440" tIns="45720" rIns="91440" bIns="45720" rtlCol="0" anchor="t" anchorCtr="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sz="1100" dirty="0" smtClean="0">
                <a:solidFill>
                  <a:schemeClr val="accent6">
                    <a:lumMod val="50000"/>
                  </a:schemeClr>
                </a:solidFill>
              </a:rPr>
              <a:t>Event description</a:t>
            </a:r>
            <a:endParaRPr lang="en-US" sz="1100" dirty="0">
              <a:solidFill>
                <a:schemeClr val="accent6">
                  <a:lumMod val="50000"/>
                </a:schemeClr>
              </a:solidFill>
            </a:endParaRPr>
          </a:p>
        </p:txBody>
      </p:sp>
      <p:sp>
        <p:nvSpPr>
          <p:cNvPr id="27" name="Subtitle 2"/>
          <p:cNvSpPr txBox="1">
            <a:spLocks/>
          </p:cNvSpPr>
          <p:nvPr/>
        </p:nvSpPr>
        <p:spPr>
          <a:xfrm>
            <a:off x="4808218" y="2684560"/>
            <a:ext cx="1192922" cy="181179"/>
          </a:xfrm>
          <a:prstGeom prst="rect">
            <a:avLst/>
          </a:prstGeom>
          <a:solidFill>
            <a:schemeClr val="accent6">
              <a:lumMod val="20000"/>
              <a:lumOff val="80000"/>
            </a:schemeClr>
          </a:solidFill>
          <a:ln cmpd="sng">
            <a:solidFill>
              <a:schemeClr val="accent6">
                <a:lumMod val="20000"/>
                <a:lumOff val="80000"/>
              </a:schemeClr>
            </a:solidFill>
            <a:prstDash val="lgDashDotDot"/>
            <a:round/>
          </a:ln>
          <a:effectLst>
            <a:softEdge rad="12700"/>
          </a:effectLst>
        </p:spPr>
        <p:txBody>
          <a:bodyPr vert="horz" lIns="91440" tIns="45720" rIns="91440" bIns="45720" rtlCol="0" anchor="ctr" anchorCtr="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800" b="1" dirty="0" smtClean="0">
                <a:solidFill>
                  <a:schemeClr val="accent6">
                    <a:lumMod val="50000"/>
                  </a:schemeClr>
                </a:solidFill>
              </a:rPr>
              <a:t>Event 6, Year</a:t>
            </a:r>
            <a:endParaRPr lang="en-US" sz="800" b="1" dirty="0">
              <a:solidFill>
                <a:schemeClr val="accent6">
                  <a:lumMod val="50000"/>
                </a:schemeClr>
              </a:solidFill>
            </a:endParaRPr>
          </a:p>
        </p:txBody>
      </p:sp>
      <p:cxnSp>
        <p:nvCxnSpPr>
          <p:cNvPr id="28" name="Straight Connector 27"/>
          <p:cNvCxnSpPr/>
          <p:nvPr/>
        </p:nvCxnSpPr>
        <p:spPr>
          <a:xfrm>
            <a:off x="1083733" y="5579967"/>
            <a:ext cx="668867" cy="468659"/>
          </a:xfrm>
          <a:prstGeom prst="line">
            <a:avLst/>
          </a:prstGeom>
          <a:ln w="44450" cap="rnd">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19" idx="0"/>
          </p:cNvCxnSpPr>
          <p:nvPr/>
        </p:nvCxnSpPr>
        <p:spPr>
          <a:xfrm>
            <a:off x="2427392" y="5237273"/>
            <a:ext cx="723182" cy="567423"/>
          </a:xfrm>
          <a:prstGeom prst="line">
            <a:avLst/>
          </a:prstGeom>
          <a:ln w="44450" cap="rnd">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209800" y="3955814"/>
            <a:ext cx="792695" cy="611892"/>
          </a:xfrm>
          <a:prstGeom prst="line">
            <a:avLst/>
          </a:prstGeom>
          <a:ln w="44450" cap="rnd">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481387" y="4153027"/>
            <a:ext cx="1270487" cy="1180968"/>
          </a:xfrm>
          <a:prstGeom prst="line">
            <a:avLst/>
          </a:prstGeom>
          <a:ln w="44450" cap="rnd">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071112" y="1659173"/>
            <a:ext cx="668867" cy="468659"/>
          </a:xfrm>
          <a:prstGeom prst="line">
            <a:avLst/>
          </a:prstGeom>
          <a:ln w="44450" cap="rnd">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43055" y="2129117"/>
            <a:ext cx="225525" cy="1268226"/>
          </a:xfrm>
          <a:prstGeom prst="line">
            <a:avLst/>
          </a:prstGeom>
          <a:ln w="44450" cap="rnd">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404679" y="1798352"/>
            <a:ext cx="105832" cy="911133"/>
          </a:xfrm>
          <a:prstGeom prst="line">
            <a:avLst/>
          </a:prstGeom>
          <a:ln w="44450" cap="rnd">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638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1284</TotalTime>
  <Words>9477</Words>
  <Application>Microsoft Office PowerPoint</Application>
  <PresentationFormat>Letter Paper (8.5x11 in)</PresentationFormat>
  <Paragraphs>328</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Wingdings</vt:lpstr>
      <vt:lpstr>Office Theme</vt:lpstr>
      <vt:lpstr>Region Name</vt:lpstr>
      <vt:lpstr>PowerPoint Presentation</vt:lpstr>
      <vt:lpstr>Name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ASDB</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Jarboe, Madeline</dc:creator>
  <cp:lastModifiedBy>Jarboe, Madeline</cp:lastModifiedBy>
  <cp:revision>165</cp:revision>
  <dcterms:created xsi:type="dcterms:W3CDTF">2018-05-03T18:47:30Z</dcterms:created>
  <dcterms:modified xsi:type="dcterms:W3CDTF">2018-05-15T16:43:49Z</dcterms:modified>
</cp:coreProperties>
</file>