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6"/>
  </p:notesMasterIdLst>
  <p:sldIdLst>
    <p:sldId id="284" r:id="rId2"/>
    <p:sldId id="271" r:id="rId3"/>
    <p:sldId id="267" r:id="rId4"/>
    <p:sldId id="257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</p:sldIdLst>
  <p:sldSz cx="6858000" cy="9144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rboe, Madeline" initials="JM" lastIdx="1" clrIdx="0">
    <p:extLst>
      <p:ext uri="{19B8F6BF-5375-455C-9EA6-DF929625EA0E}">
        <p15:presenceInfo xmlns:p15="http://schemas.microsoft.com/office/powerpoint/2012/main" userId="S-1-5-21-979595049-1479370838-2087665911-3087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DEF8"/>
    <a:srgbClr val="311E7D"/>
    <a:srgbClr val="C8BDF0"/>
    <a:srgbClr val="DEEBF7"/>
    <a:srgbClr val="CCCCFF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9" autoAdjust="0"/>
    <p:restoredTop sz="94660"/>
  </p:normalViewPr>
  <p:slideViewPr>
    <p:cSldViewPr snapToGrid="0">
      <p:cViewPr varScale="1">
        <p:scale>
          <a:sx n="56" d="100"/>
          <a:sy n="56" d="100"/>
        </p:scale>
        <p:origin x="6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0524C9-7F09-4BCB-9672-0C3C227154C2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87348A-64D4-47C8-B5A2-22B98D4BB6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685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87348A-64D4-47C8-B5A2-22B98D4BB60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392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370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187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228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475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011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927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054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190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077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916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201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BD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36C32-0B89-40F1-A7F0-B61DF8623C0E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986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810883"/>
            <a:ext cx="6000750" cy="901581"/>
          </a:xfrm>
          <a:solidFill>
            <a:srgbClr val="E3DEF8"/>
          </a:solidFill>
          <a:ln>
            <a:solidFill>
              <a:srgbClr val="E3DEF8"/>
            </a:solidFill>
            <a:prstDash val="lgDashDotDot"/>
          </a:ln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Universe </a:t>
            </a:r>
            <a:r>
              <a:rPr lang="en-US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Name</a:t>
            </a:r>
            <a:endParaRPr lang="en-US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03303" y="2076771"/>
            <a:ext cx="4154697" cy="407638"/>
          </a:xfrm>
          <a:solidFill>
            <a:srgbClr val="E3DEF8"/>
          </a:solidFill>
          <a:ln>
            <a:solidFill>
              <a:srgbClr val="E3DEF8"/>
            </a:solidFill>
            <a:prstDash val="lgDashDotDot"/>
          </a:ln>
        </p:spPr>
        <p:txBody>
          <a:bodyPr/>
          <a:lstStyle/>
          <a:p>
            <a:pPr algn="l"/>
            <a:r>
              <a:rPr lang="en-US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Project Name</a:t>
            </a:r>
            <a:endParaRPr lang="en-US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32" y="4140679"/>
            <a:ext cx="6324702" cy="422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21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71460" y="237932"/>
            <a:ext cx="6391275" cy="248154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TABLE OF CONTENTS</a:t>
            </a:r>
            <a:endParaRPr lang="en-US" sz="14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0998" y="590550"/>
            <a:ext cx="6172200" cy="8105775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wrap="square" numCol="2" rtlCol="0">
            <a:normAutofit/>
          </a:bodyPr>
          <a:lstStyle/>
          <a:p>
            <a:r>
              <a:rPr lang="en-US" sz="1100" dirty="0" smtClean="0">
                <a:solidFill>
                  <a:srgbClr val="311E7D"/>
                </a:solidFill>
              </a:rPr>
              <a:t>✤ Overview</a:t>
            </a:r>
          </a:p>
          <a:p>
            <a:r>
              <a:rPr lang="en-US" sz="1100" dirty="0">
                <a:solidFill>
                  <a:srgbClr val="311E7D"/>
                </a:solidFill>
              </a:rPr>
              <a:t> </a:t>
            </a:r>
            <a:r>
              <a:rPr lang="en-US" sz="1100" dirty="0" smtClean="0">
                <a:solidFill>
                  <a:srgbClr val="311E7D"/>
                </a:solidFill>
              </a:rPr>
              <a:t>    ☙ Universe Name</a:t>
            </a:r>
          </a:p>
          <a:p>
            <a:r>
              <a:rPr lang="en-US" sz="1100" dirty="0">
                <a:solidFill>
                  <a:srgbClr val="311E7D"/>
                </a:solidFill>
              </a:rPr>
              <a:t> </a:t>
            </a:r>
            <a:r>
              <a:rPr lang="en-US" sz="1100" dirty="0" smtClean="0">
                <a:solidFill>
                  <a:srgbClr val="311E7D"/>
                </a:solidFill>
              </a:rPr>
              <a:t>    ☙ Universe Overview</a:t>
            </a:r>
          </a:p>
          <a:p>
            <a:r>
              <a:rPr lang="en-US" sz="1100" dirty="0" smtClean="0">
                <a:solidFill>
                  <a:srgbClr val="311E7D"/>
                </a:solidFill>
              </a:rPr>
              <a:t>          ⚊ Universe Notes</a:t>
            </a:r>
          </a:p>
          <a:p>
            <a:r>
              <a:rPr lang="en-US" sz="1100" dirty="0" smtClean="0">
                <a:solidFill>
                  <a:srgbClr val="311E7D"/>
                </a:solidFill>
              </a:rPr>
              <a:t>✤ Structure of the Universe</a:t>
            </a:r>
          </a:p>
          <a:p>
            <a:r>
              <a:rPr lang="en-US" sz="1100" dirty="0" smtClean="0">
                <a:solidFill>
                  <a:srgbClr val="311E7D"/>
                </a:solidFill>
              </a:rPr>
              <a:t>     ☙ Cosmogenesis</a:t>
            </a:r>
          </a:p>
          <a:p>
            <a:r>
              <a:rPr lang="en-US" sz="1100" dirty="0" smtClean="0">
                <a:solidFill>
                  <a:srgbClr val="311E7D"/>
                </a:solidFill>
              </a:rPr>
              <a:t>     ☙ Time</a:t>
            </a:r>
            <a:endParaRPr lang="en-US" sz="1100" dirty="0">
              <a:solidFill>
                <a:srgbClr val="311E7D"/>
              </a:solidFill>
            </a:endParaRPr>
          </a:p>
          <a:p>
            <a:r>
              <a:rPr lang="en-US" sz="1100" dirty="0">
                <a:solidFill>
                  <a:srgbClr val="311E7D"/>
                </a:solidFill>
              </a:rPr>
              <a:t>     ☙ </a:t>
            </a:r>
            <a:r>
              <a:rPr lang="en-US" sz="1100" dirty="0" smtClean="0">
                <a:solidFill>
                  <a:srgbClr val="311E7D"/>
                </a:solidFill>
              </a:rPr>
              <a:t>Cosmology</a:t>
            </a:r>
          </a:p>
          <a:p>
            <a:r>
              <a:rPr lang="en-US" sz="1100" dirty="0" smtClean="0">
                <a:solidFill>
                  <a:srgbClr val="311E7D"/>
                </a:solidFill>
              </a:rPr>
              <a:t>     </a:t>
            </a:r>
            <a:r>
              <a:rPr lang="en-US" sz="1100" dirty="0">
                <a:solidFill>
                  <a:srgbClr val="311E7D"/>
                </a:solidFill>
              </a:rPr>
              <a:t>☙ </a:t>
            </a:r>
            <a:r>
              <a:rPr lang="en-US" sz="1100" dirty="0" smtClean="0">
                <a:solidFill>
                  <a:srgbClr val="311E7D"/>
                </a:solidFill>
              </a:rPr>
              <a:t>Astronomy</a:t>
            </a:r>
            <a:endParaRPr lang="en-US" sz="1100" dirty="0">
              <a:solidFill>
                <a:srgbClr val="311E7D"/>
              </a:solidFill>
            </a:endParaRPr>
          </a:p>
          <a:p>
            <a:r>
              <a:rPr lang="en-US" sz="1100" dirty="0">
                <a:solidFill>
                  <a:srgbClr val="311E7D"/>
                </a:solidFill>
              </a:rPr>
              <a:t>     ☙ </a:t>
            </a:r>
            <a:r>
              <a:rPr lang="en-US" sz="1100" dirty="0" smtClean="0">
                <a:solidFill>
                  <a:srgbClr val="311E7D"/>
                </a:solidFill>
              </a:rPr>
              <a:t>Chemistry</a:t>
            </a:r>
          </a:p>
          <a:p>
            <a:r>
              <a:rPr lang="en-US" sz="1100" dirty="0" smtClean="0">
                <a:solidFill>
                  <a:srgbClr val="311E7D"/>
                </a:solidFill>
              </a:rPr>
              <a:t>     </a:t>
            </a:r>
            <a:r>
              <a:rPr lang="en-US" sz="1100" dirty="0">
                <a:solidFill>
                  <a:srgbClr val="311E7D"/>
                </a:solidFill>
              </a:rPr>
              <a:t>☙ </a:t>
            </a:r>
            <a:r>
              <a:rPr lang="en-US" sz="1100" dirty="0" smtClean="0">
                <a:solidFill>
                  <a:srgbClr val="311E7D"/>
                </a:solidFill>
              </a:rPr>
              <a:t>Natural Law</a:t>
            </a:r>
            <a:endParaRPr lang="en-US" sz="1100" dirty="0">
              <a:solidFill>
                <a:srgbClr val="311E7D"/>
              </a:solidFill>
            </a:endParaRPr>
          </a:p>
          <a:p>
            <a:r>
              <a:rPr lang="en-US" sz="1100" dirty="0">
                <a:solidFill>
                  <a:srgbClr val="311E7D"/>
                </a:solidFill>
              </a:rPr>
              <a:t>     ☙ </a:t>
            </a:r>
            <a:r>
              <a:rPr lang="en-US" sz="1100" dirty="0" smtClean="0">
                <a:solidFill>
                  <a:srgbClr val="311E7D"/>
                </a:solidFill>
              </a:rPr>
              <a:t>Metaphysical Laws</a:t>
            </a:r>
          </a:p>
          <a:p>
            <a:r>
              <a:rPr lang="en-US" sz="1100" dirty="0">
                <a:solidFill>
                  <a:srgbClr val="311E7D"/>
                </a:solidFill>
              </a:rPr>
              <a:t>✤ </a:t>
            </a:r>
            <a:r>
              <a:rPr lang="en-US" sz="1100" dirty="0" smtClean="0">
                <a:solidFill>
                  <a:srgbClr val="311E7D"/>
                </a:solidFill>
              </a:rPr>
              <a:t>Biology</a:t>
            </a:r>
          </a:p>
          <a:p>
            <a:r>
              <a:rPr lang="en-US" sz="1100" dirty="0" smtClean="0">
                <a:solidFill>
                  <a:srgbClr val="311E7D"/>
                </a:solidFill>
              </a:rPr>
              <a:t>     </a:t>
            </a:r>
            <a:r>
              <a:rPr lang="en-US" sz="1100" dirty="0">
                <a:solidFill>
                  <a:srgbClr val="311E7D"/>
                </a:solidFill>
              </a:rPr>
              <a:t>☙ </a:t>
            </a:r>
            <a:r>
              <a:rPr lang="en-US" sz="1100" dirty="0" smtClean="0">
                <a:solidFill>
                  <a:srgbClr val="311E7D"/>
                </a:solidFill>
              </a:rPr>
              <a:t>Life Origins</a:t>
            </a:r>
            <a:endParaRPr lang="en-US" sz="1100" dirty="0">
              <a:solidFill>
                <a:srgbClr val="311E7D"/>
              </a:solidFill>
            </a:endParaRPr>
          </a:p>
          <a:p>
            <a:r>
              <a:rPr lang="en-US" sz="1100" dirty="0">
                <a:solidFill>
                  <a:srgbClr val="311E7D"/>
                </a:solidFill>
              </a:rPr>
              <a:t>     ☙ </a:t>
            </a:r>
            <a:r>
              <a:rPr lang="en-US" sz="1100" dirty="0" smtClean="0">
                <a:solidFill>
                  <a:srgbClr val="311E7D"/>
                </a:solidFill>
              </a:rPr>
              <a:t>Sentient Life</a:t>
            </a:r>
            <a:endParaRPr lang="en-US" sz="1100" dirty="0">
              <a:solidFill>
                <a:srgbClr val="311E7D"/>
              </a:solidFill>
            </a:endParaRPr>
          </a:p>
          <a:p>
            <a:r>
              <a:rPr lang="en-US" sz="1100" dirty="0">
                <a:solidFill>
                  <a:srgbClr val="311E7D"/>
                </a:solidFill>
              </a:rPr>
              <a:t>     ☙ </a:t>
            </a:r>
            <a:r>
              <a:rPr lang="en-US" sz="1100" dirty="0" smtClean="0">
                <a:solidFill>
                  <a:srgbClr val="311E7D"/>
                </a:solidFill>
              </a:rPr>
              <a:t>Animals and Creatures</a:t>
            </a:r>
            <a:endParaRPr lang="en-US" sz="1100" dirty="0">
              <a:solidFill>
                <a:srgbClr val="311E7D"/>
              </a:solidFill>
            </a:endParaRPr>
          </a:p>
          <a:p>
            <a:r>
              <a:rPr lang="en-US" sz="1100" dirty="0">
                <a:solidFill>
                  <a:srgbClr val="311E7D"/>
                </a:solidFill>
              </a:rPr>
              <a:t>     ☙ </a:t>
            </a:r>
            <a:r>
              <a:rPr lang="en-US" sz="1100" dirty="0" smtClean="0">
                <a:solidFill>
                  <a:srgbClr val="311E7D"/>
                </a:solidFill>
              </a:rPr>
              <a:t>Botanical Life</a:t>
            </a:r>
            <a:endParaRPr lang="en-US" sz="1100" dirty="0">
              <a:solidFill>
                <a:srgbClr val="311E7D"/>
              </a:solidFill>
            </a:endParaRPr>
          </a:p>
          <a:p>
            <a:r>
              <a:rPr lang="en-US" sz="1100" dirty="0">
                <a:solidFill>
                  <a:srgbClr val="311E7D"/>
                </a:solidFill>
              </a:rPr>
              <a:t>     ☙ </a:t>
            </a:r>
            <a:r>
              <a:rPr lang="en-US" sz="1100" dirty="0" smtClean="0">
                <a:solidFill>
                  <a:srgbClr val="311E7D"/>
                </a:solidFill>
              </a:rPr>
              <a:t>Diseases and Microbial Life</a:t>
            </a:r>
            <a:endParaRPr lang="en-US" sz="1100" dirty="0">
              <a:solidFill>
                <a:srgbClr val="311E7D"/>
              </a:solidFill>
            </a:endParaRPr>
          </a:p>
          <a:p>
            <a:r>
              <a:rPr lang="en-US" sz="1100" dirty="0">
                <a:solidFill>
                  <a:srgbClr val="311E7D"/>
                </a:solidFill>
              </a:rPr>
              <a:t>     ☙ </a:t>
            </a:r>
            <a:r>
              <a:rPr lang="en-US" sz="1100" dirty="0" smtClean="0">
                <a:solidFill>
                  <a:srgbClr val="311E7D"/>
                </a:solidFill>
              </a:rPr>
              <a:t>Other Forms of Life</a:t>
            </a:r>
            <a:endParaRPr lang="en-US" sz="1100" dirty="0">
              <a:solidFill>
                <a:srgbClr val="311E7D"/>
              </a:solidFill>
            </a:endParaRPr>
          </a:p>
          <a:p>
            <a:r>
              <a:rPr lang="en-US" sz="1100" dirty="0">
                <a:solidFill>
                  <a:srgbClr val="311E7D"/>
                </a:solidFill>
              </a:rPr>
              <a:t>✤ </a:t>
            </a:r>
            <a:r>
              <a:rPr lang="en-US" sz="1100" dirty="0" smtClean="0">
                <a:solidFill>
                  <a:srgbClr val="311E7D"/>
                </a:solidFill>
              </a:rPr>
              <a:t>Technology</a:t>
            </a:r>
            <a:endParaRPr lang="en-US" sz="1100" dirty="0">
              <a:solidFill>
                <a:srgbClr val="311E7D"/>
              </a:solidFill>
            </a:endParaRPr>
          </a:p>
          <a:p>
            <a:r>
              <a:rPr lang="en-US" sz="1100" dirty="0" smtClean="0">
                <a:solidFill>
                  <a:srgbClr val="311E7D"/>
                </a:solidFill>
              </a:rPr>
              <a:t>✤ Historical Background</a:t>
            </a:r>
            <a:endParaRPr lang="en-US" sz="1100" dirty="0">
              <a:solidFill>
                <a:srgbClr val="311E7D"/>
              </a:solidFill>
            </a:endParaRPr>
          </a:p>
          <a:p>
            <a:r>
              <a:rPr lang="en-US" sz="1100" dirty="0">
                <a:solidFill>
                  <a:srgbClr val="311E7D"/>
                </a:solidFill>
              </a:rPr>
              <a:t>     ☙ </a:t>
            </a:r>
            <a:r>
              <a:rPr lang="en-US" sz="1100" dirty="0" smtClean="0">
                <a:solidFill>
                  <a:srgbClr val="311E7D"/>
                </a:solidFill>
              </a:rPr>
              <a:t>Prehistory</a:t>
            </a:r>
            <a:endParaRPr lang="en-US" sz="1100" dirty="0">
              <a:solidFill>
                <a:srgbClr val="311E7D"/>
              </a:solidFill>
            </a:endParaRPr>
          </a:p>
          <a:p>
            <a:r>
              <a:rPr lang="en-US" sz="1100" dirty="0">
                <a:solidFill>
                  <a:srgbClr val="311E7D"/>
                </a:solidFill>
              </a:rPr>
              <a:t>     ☙ </a:t>
            </a:r>
            <a:r>
              <a:rPr lang="en-US" sz="1100" dirty="0" smtClean="0">
                <a:solidFill>
                  <a:srgbClr val="311E7D"/>
                </a:solidFill>
              </a:rPr>
              <a:t>Ancient History</a:t>
            </a:r>
            <a:endParaRPr lang="en-US" sz="1100" dirty="0">
              <a:solidFill>
                <a:srgbClr val="311E7D"/>
              </a:solidFill>
            </a:endParaRPr>
          </a:p>
          <a:p>
            <a:r>
              <a:rPr lang="en-US" sz="1100" dirty="0">
                <a:solidFill>
                  <a:srgbClr val="311E7D"/>
                </a:solidFill>
              </a:rPr>
              <a:t>     ☙ </a:t>
            </a:r>
            <a:r>
              <a:rPr lang="en-US" sz="1100" dirty="0" smtClean="0">
                <a:solidFill>
                  <a:srgbClr val="311E7D"/>
                </a:solidFill>
              </a:rPr>
              <a:t>Modern History</a:t>
            </a:r>
          </a:p>
          <a:p>
            <a:r>
              <a:rPr lang="en-US" sz="1100" dirty="0">
                <a:solidFill>
                  <a:srgbClr val="311E7D"/>
                </a:solidFill>
              </a:rPr>
              <a:t> </a:t>
            </a:r>
            <a:r>
              <a:rPr lang="en-US" sz="1100" dirty="0" smtClean="0">
                <a:solidFill>
                  <a:srgbClr val="311E7D"/>
                </a:solidFill>
              </a:rPr>
              <a:t>    ☙ Timeline 1</a:t>
            </a:r>
            <a:endParaRPr lang="en-US" sz="1100" dirty="0">
              <a:solidFill>
                <a:srgbClr val="311E7D"/>
              </a:solidFill>
            </a:endParaRPr>
          </a:p>
          <a:p>
            <a:r>
              <a:rPr lang="en-US" sz="1100" dirty="0">
                <a:solidFill>
                  <a:srgbClr val="311E7D"/>
                </a:solidFill>
              </a:rPr>
              <a:t>     ☙ </a:t>
            </a:r>
            <a:r>
              <a:rPr lang="en-US" sz="1100" dirty="0" smtClean="0">
                <a:solidFill>
                  <a:srgbClr val="311E7D"/>
                </a:solidFill>
              </a:rPr>
              <a:t>Timeline 2</a:t>
            </a:r>
            <a:endParaRPr lang="en-US" sz="1100" dirty="0">
              <a:solidFill>
                <a:srgbClr val="311E7D"/>
              </a:solidFill>
            </a:endParaRPr>
          </a:p>
          <a:p>
            <a:endParaRPr lang="en-US" sz="1100" dirty="0">
              <a:solidFill>
                <a:srgbClr val="311E7D"/>
              </a:solidFill>
            </a:endParaRPr>
          </a:p>
          <a:p>
            <a:endParaRPr lang="en-US" sz="1100" dirty="0" smtClean="0">
              <a:solidFill>
                <a:srgbClr val="311E7D"/>
              </a:solidFill>
            </a:endParaRPr>
          </a:p>
          <a:p>
            <a:endParaRPr lang="en-US" sz="1100" dirty="0">
              <a:solidFill>
                <a:srgbClr val="311E7D"/>
              </a:solidFill>
            </a:endParaRPr>
          </a:p>
          <a:p>
            <a:endParaRPr lang="en-US" sz="1100" dirty="0">
              <a:solidFill>
                <a:srgbClr val="311E7D"/>
              </a:solidFill>
            </a:endParaRPr>
          </a:p>
          <a:p>
            <a:endParaRPr lang="en-US" sz="1100" dirty="0">
              <a:solidFill>
                <a:srgbClr val="311E7D"/>
              </a:solidFill>
            </a:endParaRPr>
          </a:p>
          <a:p>
            <a:endParaRPr lang="en-US" sz="1100" dirty="0" smtClean="0">
              <a:solidFill>
                <a:srgbClr val="311E7D"/>
              </a:solidFill>
            </a:endParaRPr>
          </a:p>
          <a:p>
            <a:endParaRPr lang="en-US" sz="1100" dirty="0" smtClean="0">
              <a:solidFill>
                <a:srgbClr val="311E7D"/>
              </a:solidFill>
            </a:endParaRPr>
          </a:p>
          <a:p>
            <a:endParaRPr lang="en-US" sz="1100" dirty="0">
              <a:solidFill>
                <a:srgbClr val="311E7D"/>
              </a:solidFill>
            </a:endParaRPr>
          </a:p>
          <a:p>
            <a:endParaRPr lang="en-US" sz="1100" dirty="0" smtClean="0">
              <a:solidFill>
                <a:srgbClr val="311E7D"/>
              </a:solidFill>
            </a:endParaRPr>
          </a:p>
          <a:p>
            <a:endParaRPr lang="en-US" sz="1100" dirty="0" smtClean="0">
              <a:solidFill>
                <a:srgbClr val="311E7D"/>
              </a:solidFill>
            </a:endParaRPr>
          </a:p>
          <a:p>
            <a:endParaRPr lang="en-US" sz="1100" dirty="0" smtClean="0">
              <a:solidFill>
                <a:srgbClr val="311E7D"/>
              </a:solidFill>
            </a:endParaRPr>
          </a:p>
          <a:p>
            <a:endParaRPr lang="en-US" sz="1100" dirty="0">
              <a:solidFill>
                <a:srgbClr val="311E7D"/>
              </a:solidFill>
            </a:endParaRPr>
          </a:p>
          <a:p>
            <a:endParaRPr lang="en-US" sz="1100" dirty="0" smtClean="0">
              <a:solidFill>
                <a:srgbClr val="311E7D"/>
              </a:solidFill>
            </a:endParaRPr>
          </a:p>
          <a:p>
            <a:endParaRPr lang="en-US" sz="1100" dirty="0" smtClean="0">
              <a:solidFill>
                <a:srgbClr val="311E7D"/>
              </a:solidFill>
            </a:endParaRPr>
          </a:p>
          <a:p>
            <a:endParaRPr lang="en-US" sz="1100" dirty="0">
              <a:solidFill>
                <a:srgbClr val="311E7D"/>
              </a:solidFill>
            </a:endParaRPr>
          </a:p>
          <a:p>
            <a:endParaRPr lang="en-US" sz="1100" dirty="0" smtClean="0">
              <a:solidFill>
                <a:srgbClr val="311E7D"/>
              </a:solidFill>
            </a:endParaRPr>
          </a:p>
          <a:p>
            <a:endParaRPr lang="en-US" sz="1100" dirty="0">
              <a:solidFill>
                <a:srgbClr val="311E7D"/>
              </a:solidFill>
            </a:endParaRPr>
          </a:p>
          <a:p>
            <a:endParaRPr lang="en-US" sz="1100" dirty="0" smtClean="0">
              <a:solidFill>
                <a:srgbClr val="311E7D"/>
              </a:solidFill>
            </a:endParaRPr>
          </a:p>
          <a:p>
            <a:endParaRPr lang="en-US" sz="1100" dirty="0">
              <a:solidFill>
                <a:srgbClr val="311E7D"/>
              </a:solidFill>
            </a:endParaRPr>
          </a:p>
          <a:p>
            <a:endParaRPr lang="en-US" sz="1100" dirty="0" smtClean="0">
              <a:solidFill>
                <a:srgbClr val="311E7D"/>
              </a:solidFill>
            </a:endParaRPr>
          </a:p>
          <a:p>
            <a:endParaRPr lang="en-US" sz="1100" dirty="0">
              <a:solidFill>
                <a:srgbClr val="311E7D"/>
              </a:solidFill>
            </a:endParaRPr>
          </a:p>
          <a:p>
            <a:pPr algn="r"/>
            <a:r>
              <a:rPr lang="en-US" sz="1100" dirty="0" smtClean="0">
                <a:solidFill>
                  <a:srgbClr val="311E7D"/>
                </a:solidFill>
              </a:rPr>
              <a:t>1</a:t>
            </a:r>
          </a:p>
          <a:p>
            <a:pPr algn="r"/>
            <a:r>
              <a:rPr lang="en-US" sz="1100" dirty="0" smtClean="0">
                <a:solidFill>
                  <a:srgbClr val="311E7D"/>
                </a:solidFill>
              </a:rPr>
              <a:t>1</a:t>
            </a:r>
          </a:p>
          <a:p>
            <a:pPr algn="r"/>
            <a:r>
              <a:rPr lang="en-US" sz="1100" dirty="0" smtClean="0">
                <a:solidFill>
                  <a:srgbClr val="311E7D"/>
                </a:solidFill>
              </a:rPr>
              <a:t>1</a:t>
            </a:r>
          </a:p>
          <a:p>
            <a:pPr algn="r"/>
            <a:r>
              <a:rPr lang="en-US" sz="1100" dirty="0" smtClean="0">
                <a:solidFill>
                  <a:srgbClr val="311E7D"/>
                </a:solidFill>
              </a:rPr>
              <a:t>1</a:t>
            </a:r>
          </a:p>
          <a:p>
            <a:pPr algn="r"/>
            <a:r>
              <a:rPr lang="en-US" sz="1100" dirty="0" smtClean="0">
                <a:solidFill>
                  <a:srgbClr val="311E7D"/>
                </a:solidFill>
              </a:rPr>
              <a:t>2</a:t>
            </a:r>
          </a:p>
          <a:p>
            <a:pPr algn="r"/>
            <a:r>
              <a:rPr lang="en-US" sz="1100" dirty="0">
                <a:solidFill>
                  <a:srgbClr val="311E7D"/>
                </a:solidFill>
              </a:rPr>
              <a:t>2</a:t>
            </a:r>
            <a:endParaRPr lang="en-US" sz="1100" dirty="0" smtClean="0">
              <a:solidFill>
                <a:srgbClr val="311E7D"/>
              </a:solidFill>
            </a:endParaRPr>
          </a:p>
          <a:p>
            <a:pPr algn="r"/>
            <a:r>
              <a:rPr lang="en-US" sz="1100" dirty="0">
                <a:solidFill>
                  <a:srgbClr val="311E7D"/>
                </a:solidFill>
              </a:rPr>
              <a:t>2</a:t>
            </a:r>
            <a:endParaRPr lang="en-US" sz="1100" dirty="0" smtClean="0">
              <a:solidFill>
                <a:srgbClr val="311E7D"/>
              </a:solidFill>
            </a:endParaRPr>
          </a:p>
          <a:p>
            <a:pPr algn="r"/>
            <a:r>
              <a:rPr lang="en-US" sz="1100" dirty="0">
                <a:solidFill>
                  <a:srgbClr val="311E7D"/>
                </a:solidFill>
              </a:rPr>
              <a:t>2</a:t>
            </a:r>
            <a:endParaRPr lang="en-US" sz="1100" dirty="0" smtClean="0">
              <a:solidFill>
                <a:srgbClr val="311E7D"/>
              </a:solidFill>
            </a:endParaRPr>
          </a:p>
          <a:p>
            <a:pPr algn="r"/>
            <a:r>
              <a:rPr lang="en-US" sz="1100" dirty="0">
                <a:solidFill>
                  <a:srgbClr val="311E7D"/>
                </a:solidFill>
              </a:rPr>
              <a:t>3</a:t>
            </a:r>
            <a:endParaRPr lang="en-US" sz="1100" dirty="0" smtClean="0">
              <a:solidFill>
                <a:srgbClr val="311E7D"/>
              </a:solidFill>
            </a:endParaRPr>
          </a:p>
          <a:p>
            <a:pPr algn="r"/>
            <a:r>
              <a:rPr lang="en-US" sz="1100" dirty="0">
                <a:solidFill>
                  <a:srgbClr val="311E7D"/>
                </a:solidFill>
              </a:rPr>
              <a:t>3</a:t>
            </a:r>
            <a:endParaRPr lang="en-US" sz="1100" dirty="0" smtClean="0">
              <a:solidFill>
                <a:srgbClr val="311E7D"/>
              </a:solidFill>
            </a:endParaRPr>
          </a:p>
          <a:p>
            <a:pPr algn="r"/>
            <a:r>
              <a:rPr lang="en-US" sz="1100" dirty="0">
                <a:solidFill>
                  <a:srgbClr val="311E7D"/>
                </a:solidFill>
              </a:rPr>
              <a:t>3</a:t>
            </a:r>
            <a:endParaRPr lang="en-US" sz="1100" dirty="0" smtClean="0">
              <a:solidFill>
                <a:srgbClr val="311E7D"/>
              </a:solidFill>
            </a:endParaRPr>
          </a:p>
          <a:p>
            <a:pPr algn="r"/>
            <a:r>
              <a:rPr lang="en-US" sz="1100" dirty="0">
                <a:solidFill>
                  <a:srgbClr val="311E7D"/>
                </a:solidFill>
              </a:rPr>
              <a:t>4</a:t>
            </a:r>
            <a:endParaRPr lang="en-US" sz="1100" dirty="0" smtClean="0">
              <a:solidFill>
                <a:srgbClr val="311E7D"/>
              </a:solidFill>
            </a:endParaRPr>
          </a:p>
          <a:p>
            <a:pPr algn="r"/>
            <a:r>
              <a:rPr lang="en-US" sz="1100" dirty="0">
                <a:solidFill>
                  <a:srgbClr val="311E7D"/>
                </a:solidFill>
              </a:rPr>
              <a:t>5</a:t>
            </a:r>
            <a:endParaRPr lang="en-US" sz="1100" dirty="0" smtClean="0">
              <a:solidFill>
                <a:srgbClr val="311E7D"/>
              </a:solidFill>
            </a:endParaRPr>
          </a:p>
          <a:p>
            <a:pPr algn="r"/>
            <a:r>
              <a:rPr lang="en-US" sz="1100" dirty="0">
                <a:solidFill>
                  <a:srgbClr val="311E7D"/>
                </a:solidFill>
              </a:rPr>
              <a:t>5</a:t>
            </a:r>
            <a:endParaRPr lang="en-US" sz="1100" dirty="0" smtClean="0">
              <a:solidFill>
                <a:srgbClr val="311E7D"/>
              </a:solidFill>
            </a:endParaRPr>
          </a:p>
          <a:p>
            <a:pPr algn="r"/>
            <a:r>
              <a:rPr lang="en-US" sz="1100" dirty="0">
                <a:solidFill>
                  <a:srgbClr val="311E7D"/>
                </a:solidFill>
              </a:rPr>
              <a:t>5</a:t>
            </a:r>
            <a:endParaRPr lang="en-US" sz="1100" dirty="0" smtClean="0">
              <a:solidFill>
                <a:srgbClr val="311E7D"/>
              </a:solidFill>
            </a:endParaRPr>
          </a:p>
          <a:p>
            <a:pPr algn="r"/>
            <a:r>
              <a:rPr lang="en-US" sz="1100" dirty="0" smtClean="0">
                <a:solidFill>
                  <a:srgbClr val="311E7D"/>
                </a:solidFill>
              </a:rPr>
              <a:t>6</a:t>
            </a:r>
          </a:p>
          <a:p>
            <a:pPr algn="r"/>
            <a:r>
              <a:rPr lang="en-US" sz="1100" dirty="0">
                <a:solidFill>
                  <a:srgbClr val="311E7D"/>
                </a:solidFill>
              </a:rPr>
              <a:t>6</a:t>
            </a:r>
            <a:endParaRPr lang="en-US" sz="1100" dirty="0" smtClean="0">
              <a:solidFill>
                <a:srgbClr val="311E7D"/>
              </a:solidFill>
            </a:endParaRPr>
          </a:p>
          <a:p>
            <a:pPr algn="r"/>
            <a:r>
              <a:rPr lang="en-US" sz="1100" dirty="0">
                <a:solidFill>
                  <a:srgbClr val="311E7D"/>
                </a:solidFill>
              </a:rPr>
              <a:t>7</a:t>
            </a:r>
            <a:endParaRPr lang="en-US" sz="1100" dirty="0" smtClean="0">
              <a:solidFill>
                <a:srgbClr val="311E7D"/>
              </a:solidFill>
            </a:endParaRPr>
          </a:p>
          <a:p>
            <a:pPr algn="r"/>
            <a:r>
              <a:rPr lang="en-US" sz="1100" dirty="0" smtClean="0">
                <a:solidFill>
                  <a:srgbClr val="311E7D"/>
                </a:solidFill>
              </a:rPr>
              <a:t>7</a:t>
            </a:r>
          </a:p>
          <a:p>
            <a:pPr algn="r"/>
            <a:r>
              <a:rPr lang="en-US" sz="1100" dirty="0">
                <a:solidFill>
                  <a:srgbClr val="311E7D"/>
                </a:solidFill>
              </a:rPr>
              <a:t>8</a:t>
            </a:r>
            <a:endParaRPr lang="en-US" sz="1100" dirty="0" smtClean="0">
              <a:solidFill>
                <a:srgbClr val="311E7D"/>
              </a:solidFill>
            </a:endParaRPr>
          </a:p>
          <a:p>
            <a:pPr algn="r"/>
            <a:r>
              <a:rPr lang="en-US" sz="1100" dirty="0">
                <a:solidFill>
                  <a:srgbClr val="311E7D"/>
                </a:solidFill>
              </a:rPr>
              <a:t>9</a:t>
            </a:r>
            <a:endParaRPr lang="en-US" sz="1100" dirty="0" smtClean="0">
              <a:solidFill>
                <a:srgbClr val="311E7D"/>
              </a:solidFill>
            </a:endParaRPr>
          </a:p>
          <a:p>
            <a:pPr algn="r"/>
            <a:r>
              <a:rPr lang="en-US" sz="1100" dirty="0">
                <a:solidFill>
                  <a:srgbClr val="311E7D"/>
                </a:solidFill>
              </a:rPr>
              <a:t>9</a:t>
            </a:r>
            <a:endParaRPr lang="en-US" sz="1100" dirty="0" smtClean="0">
              <a:solidFill>
                <a:srgbClr val="311E7D"/>
              </a:solidFill>
            </a:endParaRPr>
          </a:p>
          <a:p>
            <a:pPr algn="r"/>
            <a:r>
              <a:rPr lang="en-US" sz="1100" dirty="0">
                <a:solidFill>
                  <a:srgbClr val="311E7D"/>
                </a:solidFill>
              </a:rPr>
              <a:t>9</a:t>
            </a:r>
            <a:endParaRPr lang="en-US" sz="1100" dirty="0" smtClean="0">
              <a:solidFill>
                <a:srgbClr val="311E7D"/>
              </a:solidFill>
            </a:endParaRPr>
          </a:p>
          <a:p>
            <a:pPr algn="r"/>
            <a:r>
              <a:rPr lang="en-US" sz="1100" dirty="0" smtClean="0">
                <a:solidFill>
                  <a:srgbClr val="311E7D"/>
                </a:solidFill>
              </a:rPr>
              <a:t>10</a:t>
            </a:r>
          </a:p>
          <a:p>
            <a:pPr algn="r"/>
            <a:r>
              <a:rPr lang="en-US" sz="1100" dirty="0" smtClean="0">
                <a:solidFill>
                  <a:srgbClr val="311E7D"/>
                </a:solidFill>
              </a:rPr>
              <a:t>11</a:t>
            </a:r>
          </a:p>
          <a:p>
            <a:pPr algn="r"/>
            <a:r>
              <a:rPr lang="en-US" sz="1100" dirty="0" smtClean="0">
                <a:solidFill>
                  <a:srgbClr val="311E7D"/>
                </a:solidFill>
              </a:rPr>
              <a:t>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rgbClr val="311E7D"/>
                </a:solidFill>
              </a:rPr>
              <a:t>Universe Outline v1.0 by apheline, 2018</a:t>
            </a:r>
            <a:endParaRPr lang="en-US" sz="900" i="1" dirty="0">
              <a:solidFill>
                <a:srgbClr val="311E7D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173480" y="762000"/>
            <a:ext cx="517969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668780" y="929640"/>
            <a:ext cx="468439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920240" y="1097280"/>
            <a:ext cx="443293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866900" y="1264920"/>
            <a:ext cx="448627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2057400" y="1432560"/>
            <a:ext cx="429577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600200" y="1600200"/>
            <a:ext cx="475297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097280" y="1767840"/>
            <a:ext cx="525589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1417320" y="1935480"/>
            <a:ext cx="493585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1417320" y="2103120"/>
            <a:ext cx="493585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348740" y="2270760"/>
            <a:ext cx="500443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1478280" y="2438400"/>
            <a:ext cx="487489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1866900" y="2606040"/>
            <a:ext cx="448627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1043940" y="2773680"/>
            <a:ext cx="530923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1417320" y="2933700"/>
            <a:ext cx="493585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1508760" y="3108960"/>
            <a:ext cx="484441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2057400" y="3268980"/>
            <a:ext cx="429577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1569720" y="3436620"/>
            <a:ext cx="478345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2324100" y="3604260"/>
            <a:ext cx="402907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V="1">
            <a:off x="1866900" y="3764280"/>
            <a:ext cx="4486275" cy="1524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1280160" y="3954780"/>
            <a:ext cx="507301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1866900" y="4114800"/>
            <a:ext cx="448627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1348740" y="4282440"/>
            <a:ext cx="500443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1668780" y="4442460"/>
            <a:ext cx="468439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1668780" y="4610100"/>
            <a:ext cx="461581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1417320" y="4777739"/>
            <a:ext cx="4867275" cy="7622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1417319" y="4945378"/>
            <a:ext cx="4867275" cy="7622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6310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699" y="237621"/>
            <a:ext cx="6391275" cy="496088"/>
          </a:xfr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Name</a:t>
            </a:r>
            <a:endParaRPr lang="en-US" sz="28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733708"/>
            <a:ext cx="1869885" cy="232012"/>
          </a:xfr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>
            <a:normAutofit lnSpcReduction="10000"/>
          </a:bodyPr>
          <a:lstStyle/>
          <a:p>
            <a:r>
              <a:rPr lang="en-US" sz="1100" i="1" dirty="0" smtClean="0">
                <a:solidFill>
                  <a:srgbClr val="311E7D"/>
                </a:solidFill>
              </a:rPr>
              <a:t>Genre/Setting</a:t>
            </a:r>
            <a:endParaRPr lang="en-US" sz="1100" i="1" dirty="0">
              <a:solidFill>
                <a:srgbClr val="311E7D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250885" y="733706"/>
            <a:ext cx="1025715" cy="232014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311E7D"/>
                </a:solidFill>
              </a:rPr>
              <a:t>Other Names:</a:t>
            </a:r>
            <a:endParaRPr lang="en-US" sz="1100" b="1" dirty="0">
              <a:solidFill>
                <a:srgbClr val="311E7D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276601" y="733708"/>
            <a:ext cx="3276599" cy="232014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rgbClr val="311E7D"/>
                </a:solidFill>
              </a:rPr>
              <a:t>Other names for this universe</a:t>
            </a:r>
            <a:endParaRPr lang="en-US" sz="1100" dirty="0">
              <a:solidFill>
                <a:srgbClr val="311E7D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66698" y="1094872"/>
            <a:ext cx="6391275" cy="248154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OVERVIEW</a:t>
            </a:r>
            <a:endParaRPr lang="en-US" sz="14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381000" y="1423703"/>
            <a:ext cx="1628775" cy="4050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rgbClr val="311E7D"/>
                </a:solidFill>
              </a:rPr>
              <a:t>One Sentence Summary:</a:t>
            </a:r>
            <a:endParaRPr lang="en-US" sz="1100" b="1" dirty="0">
              <a:solidFill>
                <a:srgbClr val="311E7D"/>
              </a:solidFill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009775" y="1423703"/>
            <a:ext cx="4543425" cy="4050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rgbClr val="311E7D"/>
                </a:solidFill>
              </a:rPr>
              <a:t>A one-sentence summary of the universe</a:t>
            </a:r>
            <a:endParaRPr lang="en-US" sz="1100" dirty="0">
              <a:solidFill>
                <a:srgbClr val="311E7D"/>
              </a:solidFill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381001" y="1909479"/>
            <a:ext cx="885824" cy="709896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rgbClr val="311E7D"/>
                </a:solidFill>
              </a:rPr>
              <a:t>Description:</a:t>
            </a:r>
            <a:endParaRPr lang="en-US" sz="1100" b="1" dirty="0">
              <a:solidFill>
                <a:srgbClr val="311E7D"/>
              </a:solidFill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1266825" y="1909477"/>
            <a:ext cx="5286375" cy="709898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rgbClr val="311E7D"/>
                </a:solidFill>
              </a:rPr>
              <a:t>A short </a:t>
            </a:r>
            <a:r>
              <a:rPr lang="en-US" sz="1100" dirty="0">
                <a:solidFill>
                  <a:srgbClr val="311E7D"/>
                </a:solidFill>
              </a:rPr>
              <a:t>description of the </a:t>
            </a:r>
            <a:r>
              <a:rPr lang="en-US" sz="1100" dirty="0" smtClean="0">
                <a:solidFill>
                  <a:srgbClr val="311E7D"/>
                </a:solidFill>
              </a:rPr>
              <a:t>universe</a:t>
            </a:r>
            <a:endParaRPr lang="en-US" sz="1100" dirty="0">
              <a:solidFill>
                <a:srgbClr val="311E7D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0998" y="3020729"/>
            <a:ext cx="6172200" cy="5675596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100" dirty="0" smtClean="0">
                <a:solidFill>
                  <a:srgbClr val="311E7D"/>
                </a:solidFill>
              </a:rPr>
              <a:t>What things about this universe are discovered by the characters in the story?</a:t>
            </a:r>
          </a:p>
        </p:txBody>
      </p:sp>
      <p:sp>
        <p:nvSpPr>
          <p:cNvPr id="8" name="12-Point Star 7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rgbClr val="E3DEF8"/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311E7D"/>
                </a:solidFill>
              </a:rPr>
              <a:t>1</a:t>
            </a:r>
            <a:endParaRPr lang="en-US" sz="1000" dirty="0">
              <a:solidFill>
                <a:srgbClr val="311E7D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rgbClr val="311E7D"/>
                </a:solidFill>
              </a:rPr>
              <a:t>Universe Outline v1.0 by apheline, 2018</a:t>
            </a:r>
            <a:endParaRPr lang="en-US" sz="900" i="1" dirty="0">
              <a:solidFill>
                <a:srgbClr val="311E7D"/>
              </a:solidFill>
            </a:endParaRPr>
          </a:p>
        </p:txBody>
      </p:sp>
      <p:sp>
        <p:nvSpPr>
          <p:cNvPr id="28" name="Subtitle 2"/>
          <p:cNvSpPr txBox="1">
            <a:spLocks/>
          </p:cNvSpPr>
          <p:nvPr/>
        </p:nvSpPr>
        <p:spPr>
          <a:xfrm>
            <a:off x="485772" y="2700053"/>
            <a:ext cx="596267" cy="2399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NOTES</a:t>
            </a:r>
            <a:endParaRPr lang="en-US" sz="11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3594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71460" y="237932"/>
            <a:ext cx="6391275" cy="248154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STRUCTURE OF THE UNIVERSE</a:t>
            </a:r>
            <a:endParaRPr lang="en-US" sz="14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rgbClr val="311E7D"/>
                </a:solidFill>
              </a:rPr>
              <a:t>Universe Outline v1.0 by apheline, 2018</a:t>
            </a:r>
            <a:endParaRPr lang="en-US" sz="900" i="1" dirty="0">
              <a:solidFill>
                <a:srgbClr val="311E7D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0998" y="6044630"/>
            <a:ext cx="6172200" cy="2651694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r>
              <a:rPr lang="en-US" sz="1100">
                <a:solidFill>
                  <a:srgbClr val="311E7D"/>
                </a:solidFill>
              </a:rPr>
              <a:t>What is this universes place in all of existence?</a:t>
            </a:r>
          </a:p>
          <a:p>
            <a:endParaRPr lang="en-US" sz="1100">
              <a:solidFill>
                <a:srgbClr val="311E7D"/>
              </a:solidFill>
            </a:endParaRPr>
          </a:p>
          <a:p>
            <a:r>
              <a:rPr lang="en-US" sz="1100">
                <a:solidFill>
                  <a:srgbClr val="311E7D"/>
                </a:solidFill>
              </a:rPr>
              <a:t>What is the shape and scope of the universe?</a:t>
            </a:r>
          </a:p>
          <a:p>
            <a:r>
              <a:rPr lang="en-US" sz="1100">
                <a:solidFill>
                  <a:srgbClr val="311E7D"/>
                </a:solidFill>
              </a:rPr>
              <a:t>Are there planets and stars and galaxies?  Or is the world an infinite plane?</a:t>
            </a:r>
          </a:p>
          <a:p>
            <a:r>
              <a:rPr lang="en-US" sz="1100">
                <a:solidFill>
                  <a:srgbClr val="311E7D"/>
                </a:solidFill>
              </a:rPr>
              <a:t>Are there other realms below or above this one?  Other dimensions?</a:t>
            </a:r>
          </a:p>
          <a:p>
            <a:r>
              <a:rPr lang="en-US" sz="1100">
                <a:solidFill>
                  <a:srgbClr val="311E7D"/>
                </a:solidFill>
              </a:rPr>
              <a:t>Does the universe go on for ever or is it finite?  If you travelled in one direction long enough would you come back to the same point?</a:t>
            </a:r>
          </a:p>
          <a:p>
            <a:r>
              <a:rPr lang="en-US" sz="1100">
                <a:solidFill>
                  <a:srgbClr val="311E7D"/>
                </a:solidFill>
              </a:rPr>
              <a:t>Is there a great vacuum of space?  Aether?</a:t>
            </a:r>
            <a:endParaRPr lang="en-US" sz="1100" dirty="0" smtClean="0">
              <a:solidFill>
                <a:srgbClr val="311E7D"/>
              </a:solidFill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485772" y="3149991"/>
            <a:ext cx="476253" cy="2399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TIME</a:t>
            </a:r>
            <a:endParaRPr lang="en-US" sz="11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485772" y="566763"/>
            <a:ext cx="1138241" cy="2399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COSMOGENESIS</a:t>
            </a:r>
            <a:endParaRPr lang="en-US" sz="11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485772" y="5723955"/>
            <a:ext cx="923928" cy="2399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COSMOLOGY</a:t>
            </a:r>
            <a:endParaRPr lang="en-US" sz="11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0997" y="3467099"/>
            <a:ext cx="6172200" cy="217617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r>
              <a:rPr lang="en-US" sz="1100">
                <a:solidFill>
                  <a:srgbClr val="311E7D"/>
                </a:solidFill>
              </a:rPr>
              <a:t>A paragraph or two on time and the rules that govern it in this universe</a:t>
            </a:r>
          </a:p>
          <a:p>
            <a:endParaRPr lang="en-US" sz="1100">
              <a:solidFill>
                <a:srgbClr val="311E7D"/>
              </a:solidFill>
            </a:endParaRPr>
          </a:p>
          <a:p>
            <a:r>
              <a:rPr lang="en-US" sz="1100">
                <a:solidFill>
                  <a:srgbClr val="311E7D"/>
                </a:solidFill>
              </a:rPr>
              <a:t>How does time work in this universe?  Is it linear, cyclical, or does everything occur all at once and require conscious beings to sort out the mess?</a:t>
            </a:r>
          </a:p>
          <a:p>
            <a:r>
              <a:rPr lang="en-US" sz="1100">
                <a:solidFill>
                  <a:srgbClr val="311E7D"/>
                </a:solidFill>
              </a:rPr>
              <a:t>Are some people able to move backward in time?  Are there speed limits for moving forward in time?</a:t>
            </a:r>
          </a:p>
          <a:p>
            <a:r>
              <a:rPr lang="en-US" sz="1100">
                <a:solidFill>
                  <a:srgbClr val="311E7D"/>
                </a:solidFill>
              </a:rPr>
              <a:t>Do all sentient species experience time in the same way?</a:t>
            </a:r>
          </a:p>
          <a:p>
            <a:r>
              <a:rPr lang="en-US" sz="1100">
                <a:solidFill>
                  <a:srgbClr val="311E7D"/>
                </a:solidFill>
              </a:rPr>
              <a:t>Does time always move at the same pace, or does it move faster sometimes than others?</a:t>
            </a:r>
          </a:p>
          <a:p>
            <a:r>
              <a:rPr lang="en-US" sz="1100">
                <a:solidFill>
                  <a:srgbClr val="311E7D"/>
                </a:solidFill>
              </a:rPr>
              <a:t>What are the ways in which time is researched by the denizens of this universe?</a:t>
            </a:r>
            <a:endParaRPr lang="en-US" sz="1100" dirty="0" smtClean="0">
              <a:solidFill>
                <a:srgbClr val="311E7D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0997" y="887438"/>
            <a:ext cx="6172200" cy="2185442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r>
              <a:rPr lang="en-US" sz="1100">
                <a:solidFill>
                  <a:srgbClr val="311E7D"/>
                </a:solidFill>
              </a:rPr>
              <a:t>A paragraph or two on the origins of this universe and its place in existence</a:t>
            </a:r>
          </a:p>
          <a:p>
            <a:endParaRPr lang="en-US" sz="1100">
              <a:solidFill>
                <a:srgbClr val="311E7D"/>
              </a:solidFill>
            </a:endParaRPr>
          </a:p>
          <a:p>
            <a:r>
              <a:rPr lang="en-US" sz="1100">
                <a:solidFill>
                  <a:srgbClr val="311E7D"/>
                </a:solidFill>
              </a:rPr>
              <a:t>Does the universe have a beginning or is it eternal?</a:t>
            </a:r>
          </a:p>
          <a:p>
            <a:r>
              <a:rPr lang="en-US" sz="1100">
                <a:solidFill>
                  <a:srgbClr val="311E7D"/>
                </a:solidFill>
              </a:rPr>
              <a:t>How old is the universe?</a:t>
            </a:r>
          </a:p>
          <a:p>
            <a:r>
              <a:rPr lang="en-US" sz="1100">
                <a:solidFill>
                  <a:srgbClr val="311E7D"/>
                </a:solidFill>
              </a:rPr>
              <a:t>Where did this universe come from?  Did it just happen or was it created?</a:t>
            </a:r>
          </a:p>
          <a:p>
            <a:r>
              <a:rPr lang="en-US" sz="1100">
                <a:solidFill>
                  <a:srgbClr val="311E7D"/>
                </a:solidFill>
              </a:rPr>
              <a:t>Is there a commonly believed origin or are there many theories?</a:t>
            </a:r>
          </a:p>
          <a:p>
            <a:r>
              <a:rPr lang="en-US" sz="1100">
                <a:solidFill>
                  <a:srgbClr val="311E7D"/>
                </a:solidFill>
              </a:rPr>
              <a:t>What speculations have been made about the beginning of the universe?</a:t>
            </a:r>
          </a:p>
          <a:p>
            <a:r>
              <a:rPr lang="en-US" sz="1100">
                <a:solidFill>
                  <a:srgbClr val="311E7D"/>
                </a:solidFill>
              </a:rPr>
              <a:t>What evidence is there of the origins of the universe?</a:t>
            </a:r>
          </a:p>
          <a:p>
            <a:r>
              <a:rPr lang="en-US" sz="1100">
                <a:solidFill>
                  <a:srgbClr val="311E7D"/>
                </a:solidFill>
              </a:rPr>
              <a:t>Has the truth of the origin of the universe been passed down to sentient beings by older races?  Gods?</a:t>
            </a:r>
          </a:p>
          <a:p>
            <a:r>
              <a:rPr lang="en-US" sz="1100">
                <a:solidFill>
                  <a:srgbClr val="311E7D"/>
                </a:solidFill>
              </a:rPr>
              <a:t>What sorts of people study the origins of the universe and what tools do they use to do so?</a:t>
            </a:r>
          </a:p>
          <a:p>
            <a:r>
              <a:rPr lang="en-US" sz="1100">
                <a:solidFill>
                  <a:srgbClr val="311E7D"/>
                </a:solidFill>
              </a:rPr>
              <a:t>How did complex structures come into existence and evolve?</a:t>
            </a:r>
            <a:endParaRPr lang="en-US" sz="1100" dirty="0" smtClean="0">
              <a:solidFill>
                <a:srgbClr val="311E7D"/>
              </a:solidFill>
            </a:endParaRPr>
          </a:p>
        </p:txBody>
      </p:sp>
      <p:sp>
        <p:nvSpPr>
          <p:cNvPr id="18" name="12-Point Star 17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rgbClr val="E3DEF8"/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311E7D"/>
                </a:solidFill>
              </a:rPr>
              <a:t>2</a:t>
            </a:r>
            <a:endParaRPr lang="en-US" sz="1000" dirty="0">
              <a:solidFill>
                <a:srgbClr val="311E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999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rgbClr val="311E7D"/>
                </a:solidFill>
              </a:rPr>
              <a:t>Universe Outline v1.0 by apheline, 2018</a:t>
            </a:r>
            <a:endParaRPr lang="en-US" sz="900" i="1" dirty="0">
              <a:solidFill>
                <a:srgbClr val="311E7D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0998" y="6061026"/>
            <a:ext cx="6172200" cy="2635298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r>
              <a:rPr lang="en-US" sz="1100">
                <a:solidFill>
                  <a:srgbClr val="311E7D"/>
                </a:solidFill>
              </a:rPr>
              <a:t>A paragraph or two about the laws of physics in this universe</a:t>
            </a:r>
          </a:p>
          <a:p>
            <a:endParaRPr lang="en-US" sz="1100">
              <a:solidFill>
                <a:srgbClr val="311E7D"/>
              </a:solidFill>
            </a:endParaRPr>
          </a:p>
          <a:p>
            <a:r>
              <a:rPr lang="en-US" sz="1100">
                <a:solidFill>
                  <a:srgbClr val="311E7D"/>
                </a:solidFill>
              </a:rPr>
              <a:t>How do the laws of physics work in this universe?  How are they the same as our own?  How are they different?</a:t>
            </a:r>
          </a:p>
          <a:p>
            <a:r>
              <a:rPr lang="en-US" sz="1100">
                <a:solidFill>
                  <a:srgbClr val="311E7D"/>
                </a:solidFill>
              </a:rPr>
              <a:t>How fine-tuned are these laws?  Are they able to be broken, bent, or otherwise gotten around?</a:t>
            </a:r>
          </a:p>
          <a:p>
            <a:r>
              <a:rPr lang="en-US" sz="1100">
                <a:solidFill>
                  <a:srgbClr val="311E7D"/>
                </a:solidFill>
              </a:rPr>
              <a:t>In what ways have the laws been studied?</a:t>
            </a:r>
          </a:p>
          <a:p>
            <a:r>
              <a:rPr lang="en-US" sz="1100">
                <a:solidFill>
                  <a:srgbClr val="311E7D"/>
                </a:solidFill>
              </a:rPr>
              <a:t>Are all laws observable and testable (such as magnetism or bouyancy) or are they theorized based on mathematics or speculation?</a:t>
            </a:r>
          </a:p>
          <a:p>
            <a:r>
              <a:rPr lang="en-US" sz="1100">
                <a:solidFill>
                  <a:srgbClr val="311E7D"/>
                </a:solidFill>
              </a:rPr>
              <a:t>What sorts of things would surprise a visitor from our universe in this one?</a:t>
            </a:r>
            <a:endParaRPr lang="en-US" sz="1100" dirty="0" smtClean="0">
              <a:solidFill>
                <a:srgbClr val="311E7D"/>
              </a:solidFill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485772" y="2963577"/>
            <a:ext cx="933453" cy="2399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CHEMISTRY</a:t>
            </a:r>
            <a:endParaRPr lang="en-US" sz="11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485772" y="246089"/>
            <a:ext cx="933453" cy="2399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ASTRONOMY</a:t>
            </a:r>
            <a:endParaRPr lang="en-US" sz="11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485771" y="5740352"/>
            <a:ext cx="1138241" cy="2399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NATURAL LAWS</a:t>
            </a:r>
            <a:endParaRPr lang="en-US" sz="11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0997" y="570330"/>
            <a:ext cx="6172200" cy="2312570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r>
              <a:rPr lang="en-US" sz="1100">
                <a:solidFill>
                  <a:srgbClr val="311E7D"/>
                </a:solidFill>
              </a:rPr>
              <a:t>A paragraph or two about astronomy and the sky</a:t>
            </a:r>
          </a:p>
          <a:p>
            <a:endParaRPr lang="en-US" sz="1100">
              <a:solidFill>
                <a:srgbClr val="311E7D"/>
              </a:solidFill>
            </a:endParaRPr>
          </a:p>
          <a:p>
            <a:r>
              <a:rPr lang="en-US" sz="1100">
                <a:solidFill>
                  <a:srgbClr val="311E7D"/>
                </a:solidFill>
              </a:rPr>
              <a:t>What does an observer see in the night sky?  What about in the daytime?</a:t>
            </a:r>
          </a:p>
          <a:p>
            <a:r>
              <a:rPr lang="en-US" sz="1100">
                <a:solidFill>
                  <a:srgbClr val="311E7D"/>
                </a:solidFill>
              </a:rPr>
              <a:t>What are the names of commonly seen objects in the sky?</a:t>
            </a:r>
          </a:p>
          <a:p>
            <a:r>
              <a:rPr lang="en-US" sz="1100">
                <a:solidFill>
                  <a:srgbClr val="311E7D"/>
                </a:solidFill>
              </a:rPr>
              <a:t>What celestial events occur in this universe?</a:t>
            </a:r>
          </a:p>
          <a:p>
            <a:r>
              <a:rPr lang="en-US" sz="1100">
                <a:solidFill>
                  <a:srgbClr val="311E7D"/>
                </a:solidFill>
              </a:rPr>
              <a:t>Are there astrological effects in this universe?  Or are there speculated to be?</a:t>
            </a:r>
            <a:endParaRPr lang="en-US" sz="1100" dirty="0" smtClean="0">
              <a:solidFill>
                <a:srgbClr val="311E7D"/>
              </a:solidFill>
            </a:endParaRPr>
          </a:p>
        </p:txBody>
      </p:sp>
      <p:sp>
        <p:nvSpPr>
          <p:cNvPr id="18" name="12-Point Star 17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rgbClr val="E3DEF8"/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311E7D"/>
                </a:solidFill>
              </a:rPr>
              <a:t>3</a:t>
            </a:r>
            <a:endParaRPr lang="en-US" sz="1000" dirty="0">
              <a:solidFill>
                <a:srgbClr val="311E7D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0997" y="3284250"/>
            <a:ext cx="6172200" cy="2375423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r>
              <a:rPr lang="en-US" sz="1100">
                <a:solidFill>
                  <a:srgbClr val="311E7D"/>
                </a:solidFill>
              </a:rPr>
              <a:t>A paragraph or two on how chemistry works in this universe</a:t>
            </a:r>
          </a:p>
          <a:p>
            <a:endParaRPr lang="en-US" sz="1100">
              <a:solidFill>
                <a:srgbClr val="311E7D"/>
              </a:solidFill>
            </a:endParaRPr>
          </a:p>
          <a:p>
            <a:r>
              <a:rPr lang="en-US" sz="1100">
                <a:solidFill>
                  <a:srgbClr val="311E7D"/>
                </a:solidFill>
              </a:rPr>
              <a:t>Are the chemical elements the same in this universe as ours?  Are there more or less?</a:t>
            </a:r>
          </a:p>
          <a:p>
            <a:r>
              <a:rPr lang="en-US" sz="1100">
                <a:solidFill>
                  <a:srgbClr val="311E7D"/>
                </a:solidFill>
              </a:rPr>
              <a:t>Are there any elements which are especially important here?  What are their properties?</a:t>
            </a:r>
          </a:p>
          <a:p>
            <a:r>
              <a:rPr lang="en-US" sz="1100">
                <a:solidFill>
                  <a:srgbClr val="311E7D"/>
                </a:solidFill>
              </a:rPr>
              <a:t>Which elements are rarest?  Which are the most common?</a:t>
            </a:r>
          </a:p>
          <a:p>
            <a:r>
              <a:rPr lang="en-US" sz="1100">
                <a:solidFill>
                  <a:srgbClr val="311E7D"/>
                </a:solidFill>
              </a:rPr>
              <a:t>What elements are useful for life to exist?  Are all life froms carbon-based?  Do all creatures breathe oxygen/carbon dioxide?</a:t>
            </a:r>
          </a:p>
          <a:p>
            <a:r>
              <a:rPr lang="en-US" sz="1100">
                <a:solidFill>
                  <a:srgbClr val="311E7D"/>
                </a:solidFill>
              </a:rPr>
              <a:t>Are there protons, neutrons, and electrons in this universe?  Are there smaller building blocks?</a:t>
            </a:r>
          </a:p>
          <a:p>
            <a:r>
              <a:rPr lang="en-US" sz="1100">
                <a:solidFill>
                  <a:srgbClr val="311E7D"/>
                </a:solidFill>
              </a:rPr>
              <a:t>How much is known about the materials which make up matter and energy?</a:t>
            </a:r>
          </a:p>
          <a:p>
            <a:r>
              <a:rPr lang="en-US" sz="1100">
                <a:solidFill>
                  <a:srgbClr val="311E7D"/>
                </a:solidFill>
              </a:rPr>
              <a:t>Are there any subatomic particles with special properties?</a:t>
            </a:r>
            <a:endParaRPr lang="en-US" sz="1100" dirty="0" smtClean="0">
              <a:solidFill>
                <a:srgbClr val="311E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915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rgbClr val="311E7D"/>
                </a:solidFill>
              </a:rPr>
              <a:t>Universe Outline v1.0 by apheline, 2018</a:t>
            </a:r>
            <a:endParaRPr lang="en-US" sz="900" i="1" dirty="0">
              <a:solidFill>
                <a:srgbClr val="311E7D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0998" y="570330"/>
            <a:ext cx="6172200" cy="8125994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r>
              <a:rPr lang="en-US" sz="1100">
                <a:solidFill>
                  <a:srgbClr val="311E7D"/>
                </a:solidFill>
              </a:rPr>
              <a:t>Information about what rules in this universe can be broken, manipulated, or are otherwise unexplained</a:t>
            </a:r>
          </a:p>
          <a:p>
            <a:endParaRPr lang="en-US" sz="1100">
              <a:solidFill>
                <a:srgbClr val="311E7D"/>
              </a:solidFill>
            </a:endParaRPr>
          </a:p>
          <a:p>
            <a:r>
              <a:rPr lang="en-US" sz="1100">
                <a:solidFill>
                  <a:srgbClr val="311E7D"/>
                </a:solidFill>
              </a:rPr>
              <a:t>What types of metaphysical effects can be found in this universe?  Are they widespread or rare?</a:t>
            </a:r>
          </a:p>
          <a:p>
            <a:r>
              <a:rPr lang="en-US" sz="1100">
                <a:solidFill>
                  <a:srgbClr val="311E7D"/>
                </a:solidFill>
              </a:rPr>
              <a:t>What causes supernatural occurences?  Are they based in divinity or just merely breaking the laws of physics?</a:t>
            </a:r>
          </a:p>
          <a:p>
            <a:r>
              <a:rPr lang="en-US" sz="1100">
                <a:solidFill>
                  <a:srgbClr val="311E7D"/>
                </a:solidFill>
              </a:rPr>
              <a:t>Are there specific places where the physical laws break down?  How?</a:t>
            </a:r>
          </a:p>
          <a:p>
            <a:r>
              <a:rPr lang="en-US" sz="1100">
                <a:solidFill>
                  <a:srgbClr val="311E7D"/>
                </a:solidFill>
              </a:rPr>
              <a:t>What are the names for these supernatural powers?</a:t>
            </a:r>
          </a:p>
          <a:p>
            <a:r>
              <a:rPr lang="en-US" sz="1100">
                <a:solidFill>
                  <a:srgbClr val="311E7D"/>
                </a:solidFill>
              </a:rPr>
              <a:t>What are the names of those people who can use them?</a:t>
            </a:r>
          </a:p>
          <a:p>
            <a:r>
              <a:rPr lang="en-US" sz="1100">
                <a:solidFill>
                  <a:srgbClr val="311E7D"/>
                </a:solidFill>
              </a:rPr>
              <a:t>What rules have to be followed in order to use supernatural powers?</a:t>
            </a:r>
          </a:p>
          <a:p>
            <a:r>
              <a:rPr lang="en-US" sz="1100">
                <a:solidFill>
                  <a:srgbClr val="311E7D"/>
                </a:solidFill>
              </a:rPr>
              <a:t>Who can use supernatural powers?  Anyone?  Gods?  Demigods?  Mortals?  Specific groups?</a:t>
            </a:r>
          </a:p>
          <a:p>
            <a:r>
              <a:rPr lang="en-US" sz="1100">
                <a:solidFill>
                  <a:srgbClr val="311E7D"/>
                </a:solidFill>
              </a:rPr>
              <a:t>What are the consequences of using supernatural powers?</a:t>
            </a:r>
          </a:p>
          <a:p>
            <a:r>
              <a:rPr lang="en-US" sz="1100">
                <a:solidFill>
                  <a:srgbClr val="311E7D"/>
                </a:solidFill>
              </a:rPr>
              <a:t>How has the world been affected by these laws?</a:t>
            </a:r>
            <a:endParaRPr lang="en-US" sz="1100" dirty="0" smtClean="0">
              <a:solidFill>
                <a:srgbClr val="311E7D"/>
              </a:solidFill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485772" y="246089"/>
            <a:ext cx="1485903" cy="2399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METAPHYSICAL LAWS</a:t>
            </a:r>
            <a:endParaRPr lang="en-US" sz="11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8" name="12-Point Star 17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rgbClr val="E3DEF8"/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311E7D"/>
                </a:solidFill>
              </a:rPr>
              <a:t>4</a:t>
            </a:r>
            <a:endParaRPr lang="en-US" sz="1000" dirty="0">
              <a:solidFill>
                <a:srgbClr val="311E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466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71460" y="237932"/>
            <a:ext cx="6391275" cy="248154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BIOLOGY</a:t>
            </a:r>
            <a:endParaRPr lang="en-US" sz="14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rgbClr val="311E7D"/>
                </a:solidFill>
              </a:rPr>
              <a:t>Universe Outline v1.0 by apheline, 2018</a:t>
            </a:r>
            <a:endParaRPr lang="en-US" sz="900" i="1" dirty="0">
              <a:solidFill>
                <a:srgbClr val="311E7D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0998" y="4829483"/>
            <a:ext cx="6172200" cy="3866841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r>
              <a:rPr lang="en-US" sz="1100">
                <a:solidFill>
                  <a:srgbClr val="311E7D"/>
                </a:solidFill>
              </a:rPr>
              <a:t>A paragraph or two about the sentient peoples in the universe</a:t>
            </a:r>
          </a:p>
          <a:p>
            <a:endParaRPr lang="en-US" sz="1100">
              <a:solidFill>
                <a:srgbClr val="311E7D"/>
              </a:solidFill>
            </a:endParaRPr>
          </a:p>
          <a:p>
            <a:r>
              <a:rPr lang="en-US" sz="1100">
                <a:solidFill>
                  <a:srgbClr val="311E7D"/>
                </a:solidFill>
              </a:rPr>
              <a:t>How common are sentient races?  Are they many and varied or are there only a few?</a:t>
            </a:r>
          </a:p>
          <a:p>
            <a:r>
              <a:rPr lang="en-US" sz="1100">
                <a:solidFill>
                  <a:srgbClr val="311E7D"/>
                </a:solidFill>
              </a:rPr>
              <a:t>What types of sentient species exist?  Do they look like humans?  Do they live on the ground, in the water, in the air, etc?</a:t>
            </a:r>
          </a:p>
          <a:p>
            <a:r>
              <a:rPr lang="en-US" sz="1100">
                <a:solidFill>
                  <a:srgbClr val="311E7D"/>
                </a:solidFill>
              </a:rPr>
              <a:t>Are all sentient species regarded as equal?  Are some considered more intelligent than others?  Are there ways of classifying sentience?</a:t>
            </a:r>
          </a:p>
          <a:p>
            <a:r>
              <a:rPr lang="en-US" sz="1100">
                <a:solidFill>
                  <a:srgbClr val="311E7D"/>
                </a:solidFill>
              </a:rPr>
              <a:t>What classifications exist (scientific or otherwise) to aid in understanding these different groups?</a:t>
            </a:r>
          </a:p>
          <a:p>
            <a:r>
              <a:rPr lang="en-US" sz="1100">
                <a:solidFill>
                  <a:srgbClr val="311E7D"/>
                </a:solidFill>
              </a:rPr>
              <a:t>What caused the divide between sentience and non-sentience?  Is it evolutionary? Divine-intervention? Or is the idea that some life forms are more intelligent than others simply a delusion created by large egos?</a:t>
            </a:r>
            <a:endParaRPr lang="en-US" sz="1100" dirty="0" smtClean="0">
              <a:solidFill>
                <a:srgbClr val="311E7D"/>
              </a:solidFill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485773" y="566763"/>
            <a:ext cx="923928" cy="2399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LIFE ORIGINS</a:t>
            </a:r>
            <a:endParaRPr lang="en-US" sz="11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485773" y="4514282"/>
            <a:ext cx="1007747" cy="2399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SENTIENT LIFE</a:t>
            </a:r>
            <a:endParaRPr lang="en-US" sz="11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0997" y="887438"/>
            <a:ext cx="6172200" cy="3546166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r>
              <a:rPr lang="en-US" sz="1100">
                <a:solidFill>
                  <a:srgbClr val="311E7D"/>
                </a:solidFill>
              </a:rPr>
              <a:t>A paragraph or two about where life comes from in this universe</a:t>
            </a:r>
          </a:p>
          <a:p>
            <a:endParaRPr lang="en-US" sz="1100">
              <a:solidFill>
                <a:srgbClr val="311E7D"/>
              </a:solidFill>
            </a:endParaRPr>
          </a:p>
          <a:p>
            <a:r>
              <a:rPr lang="en-US" sz="1100">
                <a:solidFill>
                  <a:srgbClr val="311E7D"/>
                </a:solidFill>
              </a:rPr>
              <a:t>Has life always existed or is it something that came about after some time?</a:t>
            </a:r>
          </a:p>
          <a:p>
            <a:r>
              <a:rPr lang="en-US" sz="1100">
                <a:solidFill>
                  <a:srgbClr val="311E7D"/>
                </a:solidFill>
              </a:rPr>
              <a:t>Did life come about through evolution or were the different animals and creatures created as they are?</a:t>
            </a:r>
          </a:p>
          <a:p>
            <a:r>
              <a:rPr lang="en-US" sz="1100">
                <a:solidFill>
                  <a:srgbClr val="311E7D"/>
                </a:solidFill>
              </a:rPr>
              <a:t>How long has life existed in this universe?</a:t>
            </a:r>
          </a:p>
          <a:p>
            <a:r>
              <a:rPr lang="en-US" sz="1100">
                <a:solidFill>
                  <a:srgbClr val="311E7D"/>
                </a:solidFill>
              </a:rPr>
              <a:t>How does life spread from one part of the universe to others or is life co-occuring everywhere in the universe?</a:t>
            </a:r>
          </a:p>
          <a:p>
            <a:r>
              <a:rPr lang="en-US" sz="1100">
                <a:solidFill>
                  <a:srgbClr val="311E7D"/>
                </a:solidFill>
              </a:rPr>
              <a:t>Are some life forms created through manipulation by higher beings?  By the sentient races?</a:t>
            </a:r>
          </a:p>
          <a:p>
            <a:r>
              <a:rPr lang="en-US" sz="1100">
                <a:solidFill>
                  <a:srgbClr val="311E7D"/>
                </a:solidFill>
              </a:rPr>
              <a:t>How much can life be changed by the environment?</a:t>
            </a:r>
          </a:p>
          <a:p>
            <a:r>
              <a:rPr lang="en-US" sz="1100">
                <a:solidFill>
                  <a:srgbClr val="311E7D"/>
                </a:solidFill>
              </a:rPr>
              <a:t>What are the common beliefs as to the beginnings of life?</a:t>
            </a:r>
            <a:endParaRPr lang="en-US" sz="1100" dirty="0" smtClean="0">
              <a:solidFill>
                <a:srgbClr val="311E7D"/>
              </a:solidFill>
            </a:endParaRPr>
          </a:p>
        </p:txBody>
      </p:sp>
      <p:sp>
        <p:nvSpPr>
          <p:cNvPr id="18" name="12-Point Star 17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rgbClr val="E3DEF8"/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311E7D"/>
                </a:solidFill>
              </a:rPr>
              <a:t>5</a:t>
            </a:r>
            <a:endParaRPr lang="en-US" sz="1000" dirty="0">
              <a:solidFill>
                <a:srgbClr val="311E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196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rgbClr val="311E7D"/>
                </a:solidFill>
              </a:rPr>
              <a:t>Universe Outline v1.0 by apheline, 2018</a:t>
            </a:r>
            <a:endParaRPr lang="en-US" sz="900" i="1" dirty="0">
              <a:solidFill>
                <a:srgbClr val="311E7D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0998" y="4693387"/>
            <a:ext cx="6172200" cy="400293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r>
              <a:rPr lang="en-US" sz="1100">
                <a:solidFill>
                  <a:srgbClr val="311E7D"/>
                </a:solidFill>
              </a:rPr>
              <a:t>A paragraph or two about the flora, fungi, and other botanical life forms in this universe</a:t>
            </a:r>
          </a:p>
          <a:p>
            <a:endParaRPr lang="en-US" sz="1100">
              <a:solidFill>
                <a:srgbClr val="311E7D"/>
              </a:solidFill>
            </a:endParaRPr>
          </a:p>
          <a:p>
            <a:r>
              <a:rPr lang="en-US" sz="1100">
                <a:solidFill>
                  <a:srgbClr val="311E7D"/>
                </a:solidFill>
              </a:rPr>
              <a:t>What sorts of botanic life inhabits the universe?</a:t>
            </a:r>
          </a:p>
          <a:p>
            <a:r>
              <a:rPr lang="en-US" sz="1100">
                <a:solidFill>
                  <a:srgbClr val="311E7D"/>
                </a:solidFill>
              </a:rPr>
              <a:t>Are they like the plants and fungi we know or are they different?  Is there a mixture of familiar and exotic flora in this universe?</a:t>
            </a:r>
          </a:p>
          <a:p>
            <a:r>
              <a:rPr lang="en-US" sz="1100">
                <a:solidFill>
                  <a:srgbClr val="311E7D"/>
                </a:solidFill>
              </a:rPr>
              <a:t>How do the environments in this universe affect the niches the botanical life fits into?</a:t>
            </a:r>
          </a:p>
          <a:p>
            <a:r>
              <a:rPr lang="en-US" sz="1100">
                <a:solidFill>
                  <a:srgbClr val="311E7D"/>
                </a:solidFill>
              </a:rPr>
              <a:t>What sorts of traits are used to categorize flora in this universe?</a:t>
            </a:r>
          </a:p>
          <a:p>
            <a:r>
              <a:rPr lang="en-US" sz="1100">
                <a:solidFill>
                  <a:srgbClr val="311E7D"/>
                </a:solidFill>
              </a:rPr>
              <a:t>Are the plants and fungi in this universe considered to be intelligent?</a:t>
            </a:r>
          </a:p>
          <a:p>
            <a:r>
              <a:rPr lang="en-US" sz="1100">
                <a:solidFill>
                  <a:srgbClr val="311E7D"/>
                </a:solidFill>
              </a:rPr>
              <a:t>Are any of them particularly useful for medicinal purposes?  Food cultivation?  Spiritual uses?</a:t>
            </a:r>
            <a:endParaRPr lang="en-US" sz="1100" dirty="0" smtClean="0">
              <a:solidFill>
                <a:srgbClr val="311E7D"/>
              </a:solidFill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485772" y="246089"/>
            <a:ext cx="1685928" cy="2399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ANIMALS AND CREATURES</a:t>
            </a:r>
            <a:endParaRPr lang="en-US" sz="11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485773" y="4379422"/>
            <a:ext cx="1137287" cy="2399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BOTANICAL LIFE</a:t>
            </a:r>
            <a:endParaRPr lang="en-US" sz="11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0997" y="561290"/>
            <a:ext cx="6172200" cy="3744164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r>
              <a:rPr lang="en-US" sz="1100">
                <a:solidFill>
                  <a:srgbClr val="311E7D"/>
                </a:solidFill>
              </a:rPr>
              <a:t>A paragraph or two about the flora, fungi, and other botanical life forms in this universe</a:t>
            </a:r>
          </a:p>
          <a:p>
            <a:endParaRPr lang="en-US" sz="1100">
              <a:solidFill>
                <a:srgbClr val="311E7D"/>
              </a:solidFill>
            </a:endParaRPr>
          </a:p>
          <a:p>
            <a:r>
              <a:rPr lang="en-US" sz="1100">
                <a:solidFill>
                  <a:srgbClr val="311E7D"/>
                </a:solidFill>
              </a:rPr>
              <a:t>What sorts of botanic life inhabits the universe?</a:t>
            </a:r>
          </a:p>
          <a:p>
            <a:r>
              <a:rPr lang="en-US" sz="1100">
                <a:solidFill>
                  <a:srgbClr val="311E7D"/>
                </a:solidFill>
              </a:rPr>
              <a:t>Are they like the plants and fungi we know or are they different?  Is there a mixture of familiar and exotic flora in this universe?</a:t>
            </a:r>
          </a:p>
          <a:p>
            <a:r>
              <a:rPr lang="en-US" sz="1100">
                <a:solidFill>
                  <a:srgbClr val="311E7D"/>
                </a:solidFill>
              </a:rPr>
              <a:t>How do the environments in this universe affect the niches the botanical life fits into?</a:t>
            </a:r>
          </a:p>
          <a:p>
            <a:r>
              <a:rPr lang="en-US" sz="1100">
                <a:solidFill>
                  <a:srgbClr val="311E7D"/>
                </a:solidFill>
              </a:rPr>
              <a:t>What sorts of traits are used to categorize flora in this universe?</a:t>
            </a:r>
          </a:p>
          <a:p>
            <a:r>
              <a:rPr lang="en-US" sz="1100">
                <a:solidFill>
                  <a:srgbClr val="311E7D"/>
                </a:solidFill>
              </a:rPr>
              <a:t>Are the plants and fungi in this universe considered to be intelligent?</a:t>
            </a:r>
          </a:p>
          <a:p>
            <a:r>
              <a:rPr lang="en-US" sz="1100">
                <a:solidFill>
                  <a:srgbClr val="311E7D"/>
                </a:solidFill>
              </a:rPr>
              <a:t>Are any of them particularly useful for medicinal purposes?  Food cultivation?  Spiritual uses?</a:t>
            </a:r>
            <a:endParaRPr lang="en-US" sz="1100" dirty="0" smtClean="0">
              <a:solidFill>
                <a:srgbClr val="311E7D"/>
              </a:solidFill>
            </a:endParaRPr>
          </a:p>
        </p:txBody>
      </p:sp>
      <p:sp>
        <p:nvSpPr>
          <p:cNvPr id="18" name="12-Point Star 17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rgbClr val="E3DEF8"/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311E7D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974382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rgbClr val="311E7D"/>
                </a:solidFill>
              </a:rPr>
              <a:t>Universe Outline v1.0 by apheline, 2018</a:t>
            </a:r>
            <a:endParaRPr lang="en-US" sz="900" i="1" dirty="0">
              <a:solidFill>
                <a:srgbClr val="311E7D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0998" y="4693387"/>
            <a:ext cx="6172200" cy="400293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r>
              <a:rPr lang="en-US" sz="1100">
                <a:solidFill>
                  <a:srgbClr val="311E7D"/>
                </a:solidFill>
              </a:rPr>
              <a:t>A paragraph or two about any other type of life in the universe</a:t>
            </a:r>
          </a:p>
          <a:p>
            <a:endParaRPr lang="en-US" sz="1100">
              <a:solidFill>
                <a:srgbClr val="311E7D"/>
              </a:solidFill>
            </a:endParaRPr>
          </a:p>
          <a:p>
            <a:r>
              <a:rPr lang="en-US" sz="1100">
                <a:solidFill>
                  <a:srgbClr val="311E7D"/>
                </a:solidFill>
              </a:rPr>
              <a:t>Are there non-animal, non-botanical creatures in this universe?</a:t>
            </a:r>
          </a:p>
          <a:p>
            <a:r>
              <a:rPr lang="en-US" sz="1100">
                <a:solidFill>
                  <a:srgbClr val="311E7D"/>
                </a:solidFill>
              </a:rPr>
              <a:t>Are there non-carbon-based biochemistries (such as silicon-based life forms)?  Creatures made of energy?  Spiritual entities?</a:t>
            </a:r>
            <a:endParaRPr lang="en-US" sz="1100" dirty="0" smtClean="0">
              <a:solidFill>
                <a:srgbClr val="311E7D"/>
              </a:solidFill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485772" y="246089"/>
            <a:ext cx="1975488" cy="2399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DISEASES AND MICROBIAL LIFE</a:t>
            </a:r>
            <a:endParaRPr lang="en-US" sz="11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485773" y="4379422"/>
            <a:ext cx="1472567" cy="2399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OTHER FORMS OF LIFE</a:t>
            </a:r>
            <a:endParaRPr lang="en-US" sz="11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0997" y="561290"/>
            <a:ext cx="6172200" cy="3744164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r>
              <a:rPr lang="en-US" sz="1100">
                <a:solidFill>
                  <a:srgbClr val="311E7D"/>
                </a:solidFill>
              </a:rPr>
              <a:t>A paragraph or two about microbial life in the universe</a:t>
            </a:r>
          </a:p>
          <a:p>
            <a:endParaRPr lang="en-US" sz="1100">
              <a:solidFill>
                <a:srgbClr val="311E7D"/>
              </a:solidFill>
            </a:endParaRPr>
          </a:p>
          <a:p>
            <a:r>
              <a:rPr lang="en-US" sz="1100">
                <a:solidFill>
                  <a:srgbClr val="311E7D"/>
                </a:solidFill>
              </a:rPr>
              <a:t>What sorts of microbial life exists?  </a:t>
            </a:r>
          </a:p>
          <a:p>
            <a:r>
              <a:rPr lang="en-US" sz="1100">
                <a:solidFill>
                  <a:srgbClr val="311E7D"/>
                </a:solidFill>
              </a:rPr>
              <a:t>Are all known types of microbial life known or is there a shadow biosphere?</a:t>
            </a:r>
          </a:p>
          <a:p>
            <a:r>
              <a:rPr lang="en-US" sz="1100">
                <a:solidFill>
                  <a:srgbClr val="311E7D"/>
                </a:solidFill>
              </a:rPr>
              <a:t>Are there alternative-chirality or reversed-chirality biomolecules in this universe?</a:t>
            </a:r>
          </a:p>
          <a:p>
            <a:r>
              <a:rPr lang="en-US" sz="1100">
                <a:solidFill>
                  <a:srgbClr val="311E7D"/>
                </a:solidFill>
              </a:rPr>
              <a:t>How do microbial life forms affect large life?</a:t>
            </a:r>
          </a:p>
          <a:p>
            <a:r>
              <a:rPr lang="en-US" sz="1100">
                <a:solidFill>
                  <a:srgbClr val="311E7D"/>
                </a:solidFill>
              </a:rPr>
              <a:t>What sorts of dieases exist in this universe?  How are they transmitted?</a:t>
            </a:r>
            <a:endParaRPr lang="en-US" sz="1100" dirty="0" smtClean="0">
              <a:solidFill>
                <a:srgbClr val="311E7D"/>
              </a:solidFill>
            </a:endParaRPr>
          </a:p>
        </p:txBody>
      </p:sp>
      <p:sp>
        <p:nvSpPr>
          <p:cNvPr id="18" name="12-Point Star 17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rgbClr val="E3DEF8"/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311E7D"/>
                </a:solidFill>
              </a:rPr>
              <a:t>7</a:t>
            </a:r>
            <a:endParaRPr lang="en-US" sz="1000" dirty="0">
              <a:solidFill>
                <a:srgbClr val="311E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944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71460" y="237932"/>
            <a:ext cx="6391275" cy="248154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TECHNOLOGY</a:t>
            </a:r>
            <a:endParaRPr lang="en-US" sz="14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rgbClr val="311E7D"/>
                </a:solidFill>
              </a:rPr>
              <a:t>Universe Outline v1.0 by apheline, 2018</a:t>
            </a:r>
            <a:endParaRPr lang="en-US" sz="900" i="1" dirty="0">
              <a:solidFill>
                <a:srgbClr val="311E7D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0998" y="563197"/>
            <a:ext cx="6172200" cy="813312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r>
              <a:rPr lang="en-US" sz="1100">
                <a:solidFill>
                  <a:srgbClr val="311E7D"/>
                </a:solidFill>
              </a:rPr>
              <a:t>A few paragraphs on technology in this universe</a:t>
            </a:r>
          </a:p>
          <a:p>
            <a:endParaRPr lang="en-US" sz="1100">
              <a:solidFill>
                <a:srgbClr val="311E7D"/>
              </a:solidFill>
            </a:endParaRPr>
          </a:p>
          <a:p>
            <a:r>
              <a:rPr lang="en-US" sz="1100">
                <a:solidFill>
                  <a:srgbClr val="311E7D"/>
                </a:solidFill>
              </a:rPr>
              <a:t>What sorts of technologies have come about in this universe?</a:t>
            </a:r>
          </a:p>
          <a:p>
            <a:r>
              <a:rPr lang="en-US" sz="1100">
                <a:solidFill>
                  <a:srgbClr val="311E7D"/>
                </a:solidFill>
              </a:rPr>
              <a:t>Are technologies widespread or are they only a part of certain cultures?</a:t>
            </a:r>
          </a:p>
          <a:p>
            <a:r>
              <a:rPr lang="en-US" sz="1100">
                <a:solidFill>
                  <a:srgbClr val="311E7D"/>
                </a:solidFill>
              </a:rPr>
              <a:t>Is technology based on science, magic, or both?</a:t>
            </a:r>
          </a:p>
          <a:p>
            <a:r>
              <a:rPr lang="en-US" sz="1100">
                <a:solidFill>
                  <a:srgbClr val="311E7D"/>
                </a:solidFill>
              </a:rPr>
              <a:t>Has the innovation of technology been an ever growing phenomenon or are there periods when technological invention is stagnant?  Are there periods when technological advances are lost or regress somehow?</a:t>
            </a:r>
          </a:p>
          <a:p>
            <a:r>
              <a:rPr lang="en-US" sz="1100">
                <a:solidFill>
                  <a:srgbClr val="311E7D"/>
                </a:solidFill>
              </a:rPr>
              <a:t>Is technology currently at its peak or were there times in history when technology was more advanced than it is today?</a:t>
            </a:r>
          </a:p>
          <a:p>
            <a:r>
              <a:rPr lang="en-US" sz="1100">
                <a:solidFill>
                  <a:srgbClr val="311E7D"/>
                </a:solidFill>
              </a:rPr>
              <a:t>What are the most important technological advantages in this universe today?</a:t>
            </a:r>
            <a:endParaRPr lang="en-US" sz="1100" dirty="0" smtClean="0">
              <a:solidFill>
                <a:srgbClr val="311E7D"/>
              </a:solidFill>
            </a:endParaRPr>
          </a:p>
        </p:txBody>
      </p:sp>
      <p:sp>
        <p:nvSpPr>
          <p:cNvPr id="18" name="12-Point Star 17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rgbClr val="E3DEF8"/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311E7D"/>
                </a:solidFill>
              </a:rPr>
              <a:t>8</a:t>
            </a:r>
            <a:endParaRPr lang="en-US" sz="1000" dirty="0">
              <a:solidFill>
                <a:srgbClr val="311E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271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71460" y="237932"/>
            <a:ext cx="6391275" cy="248154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HISTORICAL BACKGROUND</a:t>
            </a:r>
            <a:endParaRPr lang="en-US" sz="14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rgbClr val="311E7D"/>
                </a:solidFill>
              </a:rPr>
              <a:t>Universe Outline v1.0 by apheline, 2018</a:t>
            </a:r>
            <a:endParaRPr lang="en-US" sz="900" i="1" dirty="0">
              <a:solidFill>
                <a:srgbClr val="311E7D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0998" y="4829483"/>
            <a:ext cx="6172200" cy="3866841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r>
              <a:rPr lang="en-US" sz="1100" dirty="0" smtClean="0">
                <a:solidFill>
                  <a:srgbClr val="311E7D"/>
                </a:solidFill>
              </a:rPr>
              <a:t>A few paragraphs on the history of ancient civilizations</a:t>
            </a:r>
          </a:p>
          <a:p>
            <a:endParaRPr lang="en-US" sz="1100" dirty="0" smtClean="0">
              <a:solidFill>
                <a:srgbClr val="311E7D"/>
              </a:solidFill>
            </a:endParaRPr>
          </a:p>
          <a:p>
            <a:r>
              <a:rPr lang="en-US" sz="1100" dirty="0" smtClean="0">
                <a:solidFill>
                  <a:srgbClr val="311E7D"/>
                </a:solidFill>
              </a:rPr>
              <a:t>How did civilization begin?  </a:t>
            </a:r>
          </a:p>
          <a:p>
            <a:r>
              <a:rPr lang="en-US" sz="1100" dirty="0" smtClean="0">
                <a:solidFill>
                  <a:srgbClr val="311E7D"/>
                </a:solidFill>
              </a:rPr>
              <a:t>How were languages created/discovered/</a:t>
            </a:r>
            <a:r>
              <a:rPr lang="en-US" sz="1100" dirty="0" err="1" smtClean="0">
                <a:solidFill>
                  <a:srgbClr val="311E7D"/>
                </a:solidFill>
              </a:rPr>
              <a:t>etc</a:t>
            </a:r>
            <a:r>
              <a:rPr lang="en-US" sz="1100" dirty="0" smtClean="0">
                <a:solidFill>
                  <a:srgbClr val="311E7D"/>
                </a:solidFill>
              </a:rPr>
              <a:t>?</a:t>
            </a:r>
          </a:p>
          <a:p>
            <a:r>
              <a:rPr lang="en-US" sz="1100" dirty="0" smtClean="0">
                <a:solidFill>
                  <a:srgbClr val="311E7D"/>
                </a:solidFill>
              </a:rPr>
              <a:t>What were ancient societies like?  Were they similar to current day or very different?</a:t>
            </a:r>
          </a:p>
          <a:p>
            <a:r>
              <a:rPr lang="en-US" sz="1100" dirty="0" smtClean="0">
                <a:solidFill>
                  <a:srgbClr val="311E7D"/>
                </a:solidFill>
              </a:rPr>
              <a:t>What sorts of things are still important to people in modern times?  What stories still exist?  What inventions, religions, governments, </a:t>
            </a:r>
            <a:r>
              <a:rPr lang="en-US" sz="1100" dirty="0" err="1" smtClean="0">
                <a:solidFill>
                  <a:srgbClr val="311E7D"/>
                </a:solidFill>
              </a:rPr>
              <a:t>etc</a:t>
            </a:r>
            <a:r>
              <a:rPr lang="en-US" sz="1100" dirty="0" smtClean="0">
                <a:solidFill>
                  <a:srgbClr val="311E7D"/>
                </a:solidFill>
              </a:rPr>
              <a:t>?</a:t>
            </a:r>
          </a:p>
          <a:p>
            <a:r>
              <a:rPr lang="en-US" sz="1100" dirty="0" smtClean="0">
                <a:solidFill>
                  <a:srgbClr val="311E7D"/>
                </a:solidFill>
              </a:rPr>
              <a:t>What legendary people or groups came out of ancient history?</a:t>
            </a: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485773" y="566763"/>
            <a:ext cx="923928" cy="2399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PREHISTORY</a:t>
            </a:r>
            <a:endParaRPr lang="en-US" sz="11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485773" y="4514282"/>
            <a:ext cx="1184277" cy="2399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ANCIENT HISTORY</a:t>
            </a:r>
            <a:endParaRPr lang="en-US" sz="11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0997" y="887438"/>
            <a:ext cx="6172200" cy="3546166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r>
              <a:rPr lang="en-US" sz="1100" dirty="0" smtClean="0">
                <a:solidFill>
                  <a:srgbClr val="311E7D"/>
                </a:solidFill>
              </a:rPr>
              <a:t>A couple of paragraphs on what happened before recorded history</a:t>
            </a:r>
          </a:p>
          <a:p>
            <a:endParaRPr lang="en-US" sz="1100" dirty="0" smtClean="0">
              <a:solidFill>
                <a:srgbClr val="311E7D"/>
              </a:solidFill>
            </a:endParaRPr>
          </a:p>
          <a:p>
            <a:r>
              <a:rPr lang="en-US" sz="1100" dirty="0" smtClean="0">
                <a:solidFill>
                  <a:srgbClr val="311E7D"/>
                </a:solidFill>
              </a:rPr>
              <a:t>Does history start as soon as sentient species were around or were records lost somewhere along the way so that the past is unknown?</a:t>
            </a:r>
          </a:p>
          <a:p>
            <a:r>
              <a:rPr lang="en-US" sz="1100" dirty="0" smtClean="0">
                <a:solidFill>
                  <a:srgbClr val="311E7D"/>
                </a:solidFill>
              </a:rPr>
              <a:t>What are the origin stories of the universe (rather than the scientific origins which you would cover in the Structure tab)?</a:t>
            </a:r>
          </a:p>
          <a:p>
            <a:r>
              <a:rPr lang="en-US" sz="1100" dirty="0" smtClean="0">
                <a:solidFill>
                  <a:srgbClr val="311E7D"/>
                </a:solidFill>
              </a:rPr>
              <a:t>What sorts of things are believed about prehistorical times?  Were there other sentient species?  Were there horrible monsters?  Was everything covered in water?</a:t>
            </a:r>
          </a:p>
        </p:txBody>
      </p:sp>
      <p:sp>
        <p:nvSpPr>
          <p:cNvPr id="18" name="12-Point Star 17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rgbClr val="E3DEF8"/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311E7D"/>
                </a:solidFill>
              </a:rPr>
              <a:t>9</a:t>
            </a:r>
            <a:endParaRPr lang="en-US" sz="1000" dirty="0">
              <a:solidFill>
                <a:srgbClr val="311E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529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rgbClr val="311E7D"/>
                </a:solidFill>
              </a:rPr>
              <a:t>Universe Outline v1.0 by apheline, 2018</a:t>
            </a:r>
            <a:endParaRPr lang="en-US" sz="900" i="1" dirty="0">
              <a:solidFill>
                <a:srgbClr val="311E7D"/>
              </a:solidFill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485772" y="246089"/>
            <a:ext cx="1266828" cy="2399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MODERN HISTORY</a:t>
            </a:r>
            <a:endParaRPr lang="en-US" sz="11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0997" y="561290"/>
            <a:ext cx="6172200" cy="8135034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r>
              <a:rPr lang="en-US" sz="1100" dirty="0" smtClean="0">
                <a:solidFill>
                  <a:srgbClr val="311E7D"/>
                </a:solidFill>
              </a:rPr>
              <a:t>What has happened recently in this universe?</a:t>
            </a:r>
          </a:p>
          <a:p>
            <a:endParaRPr lang="en-US" sz="1100" dirty="0" smtClean="0">
              <a:solidFill>
                <a:srgbClr val="311E7D"/>
              </a:solidFill>
            </a:endParaRPr>
          </a:p>
          <a:p>
            <a:r>
              <a:rPr lang="en-US" sz="1100" dirty="0" smtClean="0">
                <a:solidFill>
                  <a:srgbClr val="311E7D"/>
                </a:solidFill>
              </a:rPr>
              <a:t>What are the most important things that lead up to current events?</a:t>
            </a:r>
          </a:p>
          <a:p>
            <a:r>
              <a:rPr lang="en-US" sz="1100" dirty="0" smtClean="0">
                <a:solidFill>
                  <a:srgbClr val="311E7D"/>
                </a:solidFill>
              </a:rPr>
              <a:t>Are there any important people, governments, bloodlines, groups, religions, </a:t>
            </a:r>
            <a:r>
              <a:rPr lang="en-US" sz="1100" dirty="0" err="1" smtClean="0">
                <a:solidFill>
                  <a:srgbClr val="311E7D"/>
                </a:solidFill>
              </a:rPr>
              <a:t>etc</a:t>
            </a:r>
            <a:r>
              <a:rPr lang="en-US" sz="1100" dirty="0" smtClean="0">
                <a:solidFill>
                  <a:srgbClr val="311E7D"/>
                </a:solidFill>
              </a:rPr>
              <a:t>?</a:t>
            </a:r>
          </a:p>
        </p:txBody>
      </p:sp>
      <p:sp>
        <p:nvSpPr>
          <p:cNvPr id="10" name="12-Point Star 9"/>
          <p:cNvSpPr/>
          <p:nvPr/>
        </p:nvSpPr>
        <p:spPr>
          <a:xfrm>
            <a:off x="6355080" y="8771528"/>
            <a:ext cx="304798" cy="304800"/>
          </a:xfrm>
          <a:prstGeom prst="star12">
            <a:avLst/>
          </a:prstGeom>
          <a:solidFill>
            <a:srgbClr val="E3DEF8"/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rgbClr val="311E7D"/>
                </a:solidFill>
              </a:rPr>
              <a:t>10</a:t>
            </a:r>
            <a:endParaRPr lang="en-US" sz="1000" dirty="0">
              <a:solidFill>
                <a:srgbClr val="311E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872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rgbClr val="311E7D"/>
                </a:solidFill>
              </a:rPr>
              <a:t>Universe Outline v1.0 by apheline, 2018</a:t>
            </a:r>
            <a:endParaRPr lang="en-US" sz="900" i="1" dirty="0">
              <a:solidFill>
                <a:srgbClr val="311E7D"/>
              </a:solidFill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485772" y="246089"/>
            <a:ext cx="1266828" cy="2399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TIMELINE 1</a:t>
            </a:r>
            <a:endParaRPr lang="en-US" sz="11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0" name="12-Point Star 9"/>
          <p:cNvSpPr/>
          <p:nvPr/>
        </p:nvSpPr>
        <p:spPr>
          <a:xfrm>
            <a:off x="6355080" y="8771528"/>
            <a:ext cx="304798" cy="304800"/>
          </a:xfrm>
          <a:prstGeom prst="star12">
            <a:avLst/>
          </a:prstGeom>
          <a:solidFill>
            <a:srgbClr val="E3DEF8"/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rgbClr val="311E7D"/>
                </a:solidFill>
              </a:rPr>
              <a:t>11</a:t>
            </a:r>
            <a:endParaRPr lang="en-US" sz="1000" dirty="0">
              <a:solidFill>
                <a:srgbClr val="311E7D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609600" y="576289"/>
            <a:ext cx="5743575" cy="6896955"/>
          </a:xfrm>
          <a:prstGeom prst="straightConnector1">
            <a:avLst/>
          </a:prstGeom>
          <a:ln w="133350">
            <a:solidFill>
              <a:srgbClr val="E3DEF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85772" y="5102958"/>
            <a:ext cx="1944513" cy="2404533"/>
          </a:xfrm>
          <a:prstGeom prst="rect">
            <a:avLst/>
          </a:prstGeom>
          <a:gradFill flip="none" rotWithShape="1">
            <a:gsLst>
              <a:gs pos="19000">
                <a:srgbClr val="C8BDF0"/>
              </a:gs>
              <a:gs pos="43365">
                <a:srgbClr val="C8BDF0">
                  <a:alpha val="83000"/>
                </a:srgbClr>
              </a:gs>
              <a:gs pos="74000">
                <a:srgbClr val="C8BDF0">
                  <a:alpha val="25000"/>
                </a:srgbClr>
              </a:gs>
              <a:gs pos="83000">
                <a:srgbClr val="C8BDF0">
                  <a:alpha val="20000"/>
                </a:srgbClr>
              </a:gs>
              <a:gs pos="100000">
                <a:srgbClr val="C8BDF0">
                  <a:alpha val="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207254" y="4625948"/>
            <a:ext cx="1773557" cy="954019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rgbClr val="311E7D"/>
                </a:solidFill>
              </a:rPr>
              <a:t>Event description</a:t>
            </a:r>
            <a:endParaRPr lang="en-US" sz="1100" dirty="0">
              <a:solidFill>
                <a:srgbClr val="311E7D"/>
              </a:solidFill>
            </a:endParaRPr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>
            <a:off x="207253" y="4444770"/>
            <a:ext cx="1192922" cy="181179"/>
          </a:xfrm>
          <a:prstGeom prst="rect">
            <a:avLst/>
          </a:prstGeom>
          <a:solidFill>
            <a:srgbClr val="E3DEF8"/>
          </a:solidFill>
          <a:ln cmpd="sng">
            <a:solidFill>
              <a:srgbClr val="E3DEF8"/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rgbClr val="311E7D"/>
                </a:solidFill>
              </a:rPr>
              <a:t>Event 1, Year</a:t>
            </a:r>
            <a:endParaRPr lang="en-US" sz="800" b="1" dirty="0">
              <a:solidFill>
                <a:srgbClr val="311E7D"/>
              </a:solidFill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>
            <a:off x="2554114" y="5985874"/>
            <a:ext cx="1773557" cy="2593682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rgbClr val="311E7D"/>
                </a:solidFill>
              </a:rPr>
              <a:t>Event description</a:t>
            </a:r>
            <a:endParaRPr lang="en-US" sz="1100" dirty="0">
              <a:solidFill>
                <a:srgbClr val="311E7D"/>
              </a:solidFill>
            </a:endParaRPr>
          </a:p>
        </p:txBody>
      </p:sp>
      <p:sp>
        <p:nvSpPr>
          <p:cNvPr id="19" name="Subtitle 2"/>
          <p:cNvSpPr txBox="1">
            <a:spLocks/>
          </p:cNvSpPr>
          <p:nvPr/>
        </p:nvSpPr>
        <p:spPr>
          <a:xfrm>
            <a:off x="2554113" y="5804696"/>
            <a:ext cx="1192922" cy="181179"/>
          </a:xfrm>
          <a:prstGeom prst="rect">
            <a:avLst/>
          </a:prstGeom>
          <a:solidFill>
            <a:srgbClr val="E3DEF8"/>
          </a:solidFill>
          <a:ln cmpd="sng">
            <a:solidFill>
              <a:srgbClr val="E3DEF8"/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rgbClr val="311E7D"/>
                </a:solidFill>
              </a:rPr>
              <a:t>Event 2, Year</a:t>
            </a:r>
            <a:endParaRPr lang="en-US" sz="800" b="1" dirty="0">
              <a:solidFill>
                <a:srgbClr val="311E7D"/>
              </a:solidFill>
            </a:endParaRPr>
          </a:p>
        </p:txBody>
      </p:sp>
      <p:sp>
        <p:nvSpPr>
          <p:cNvPr id="20" name="Subtitle 2"/>
          <p:cNvSpPr txBox="1">
            <a:spLocks/>
          </p:cNvSpPr>
          <p:nvPr/>
        </p:nvSpPr>
        <p:spPr>
          <a:xfrm>
            <a:off x="380999" y="2108352"/>
            <a:ext cx="2497668" cy="1859410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rgbClr val="311E7D"/>
                </a:solidFill>
              </a:rPr>
              <a:t>Event description</a:t>
            </a:r>
            <a:endParaRPr lang="en-US" sz="1100" dirty="0">
              <a:solidFill>
                <a:srgbClr val="311E7D"/>
              </a:solidFill>
            </a:endParaRPr>
          </a:p>
        </p:txBody>
      </p:sp>
      <p:sp>
        <p:nvSpPr>
          <p:cNvPr id="21" name="Subtitle 2"/>
          <p:cNvSpPr txBox="1">
            <a:spLocks/>
          </p:cNvSpPr>
          <p:nvPr/>
        </p:nvSpPr>
        <p:spPr>
          <a:xfrm>
            <a:off x="380998" y="1927173"/>
            <a:ext cx="1192922" cy="181179"/>
          </a:xfrm>
          <a:prstGeom prst="rect">
            <a:avLst/>
          </a:prstGeom>
          <a:solidFill>
            <a:srgbClr val="E3DEF8"/>
          </a:solidFill>
          <a:ln cmpd="sng">
            <a:solidFill>
              <a:srgbClr val="E3DEF8"/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rgbClr val="311E7D"/>
                </a:solidFill>
              </a:rPr>
              <a:t>Event 3, Year</a:t>
            </a:r>
            <a:endParaRPr lang="en-US" sz="800" b="1" dirty="0">
              <a:solidFill>
                <a:srgbClr val="311E7D"/>
              </a:solidFill>
            </a:endParaRPr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4579618" y="5508864"/>
            <a:ext cx="1773557" cy="2777180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rgbClr val="311E7D"/>
                </a:solidFill>
              </a:rPr>
              <a:t>Event description</a:t>
            </a:r>
            <a:endParaRPr lang="en-US" sz="1100" dirty="0">
              <a:solidFill>
                <a:srgbClr val="311E7D"/>
              </a:solidFill>
            </a:endParaRPr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4579617" y="5327686"/>
            <a:ext cx="1192922" cy="181179"/>
          </a:xfrm>
          <a:prstGeom prst="rect">
            <a:avLst/>
          </a:prstGeom>
          <a:solidFill>
            <a:srgbClr val="E3DEF8"/>
          </a:solidFill>
          <a:ln cmpd="sng">
            <a:solidFill>
              <a:srgbClr val="E3DEF8"/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rgbClr val="311E7D"/>
                </a:solidFill>
              </a:rPr>
              <a:t>Event 4, Year</a:t>
            </a:r>
            <a:endParaRPr lang="en-US" sz="800" b="1" dirty="0">
              <a:solidFill>
                <a:srgbClr val="311E7D"/>
              </a:solidFill>
            </a:endParaRPr>
          </a:p>
        </p:txBody>
      </p:sp>
      <p:sp>
        <p:nvSpPr>
          <p:cNvPr id="24" name="Subtitle 2"/>
          <p:cNvSpPr txBox="1">
            <a:spLocks/>
          </p:cNvSpPr>
          <p:nvPr/>
        </p:nvSpPr>
        <p:spPr>
          <a:xfrm>
            <a:off x="780556" y="770725"/>
            <a:ext cx="2966479" cy="954019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rgbClr val="311E7D"/>
                </a:solidFill>
              </a:rPr>
              <a:t>Event description</a:t>
            </a:r>
            <a:endParaRPr lang="en-US" sz="1100" dirty="0">
              <a:solidFill>
                <a:srgbClr val="311E7D"/>
              </a:solidFill>
            </a:endParaRPr>
          </a:p>
        </p:txBody>
      </p:sp>
      <p:sp>
        <p:nvSpPr>
          <p:cNvPr id="25" name="Subtitle 2"/>
          <p:cNvSpPr txBox="1">
            <a:spLocks/>
          </p:cNvSpPr>
          <p:nvPr/>
        </p:nvSpPr>
        <p:spPr>
          <a:xfrm>
            <a:off x="780555" y="589547"/>
            <a:ext cx="1192922" cy="181179"/>
          </a:xfrm>
          <a:prstGeom prst="rect">
            <a:avLst/>
          </a:prstGeom>
          <a:solidFill>
            <a:srgbClr val="E3DEF8"/>
          </a:solidFill>
          <a:ln cmpd="sng">
            <a:solidFill>
              <a:srgbClr val="E3DEF8"/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rgbClr val="311E7D"/>
                </a:solidFill>
              </a:rPr>
              <a:t>Event 5, Year</a:t>
            </a:r>
            <a:endParaRPr lang="en-US" sz="800" b="1" dirty="0">
              <a:solidFill>
                <a:srgbClr val="311E7D"/>
              </a:solidFill>
            </a:endParaRPr>
          </a:p>
        </p:txBody>
      </p:sp>
      <p:sp>
        <p:nvSpPr>
          <p:cNvPr id="26" name="Subtitle 2"/>
          <p:cNvSpPr txBox="1">
            <a:spLocks/>
          </p:cNvSpPr>
          <p:nvPr/>
        </p:nvSpPr>
        <p:spPr>
          <a:xfrm>
            <a:off x="4808219" y="2865738"/>
            <a:ext cx="1773557" cy="1970990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rgbClr val="311E7D"/>
                </a:solidFill>
              </a:rPr>
              <a:t>Event description</a:t>
            </a:r>
            <a:endParaRPr lang="en-US" sz="1100" dirty="0">
              <a:solidFill>
                <a:srgbClr val="311E7D"/>
              </a:solidFill>
            </a:endParaRPr>
          </a:p>
        </p:txBody>
      </p:sp>
      <p:sp>
        <p:nvSpPr>
          <p:cNvPr id="27" name="Subtitle 2"/>
          <p:cNvSpPr txBox="1">
            <a:spLocks/>
          </p:cNvSpPr>
          <p:nvPr/>
        </p:nvSpPr>
        <p:spPr>
          <a:xfrm>
            <a:off x="4808218" y="2684560"/>
            <a:ext cx="1192922" cy="181179"/>
          </a:xfrm>
          <a:prstGeom prst="rect">
            <a:avLst/>
          </a:prstGeom>
          <a:solidFill>
            <a:srgbClr val="E3DEF8"/>
          </a:solidFill>
          <a:ln cmpd="sng">
            <a:solidFill>
              <a:srgbClr val="E3DEF8"/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rgbClr val="311E7D"/>
                </a:solidFill>
              </a:rPr>
              <a:t>Event 6, Year</a:t>
            </a:r>
            <a:endParaRPr lang="en-US" sz="800" b="1" dirty="0">
              <a:solidFill>
                <a:srgbClr val="311E7D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1083733" y="5579967"/>
            <a:ext cx="668867" cy="468659"/>
          </a:xfrm>
          <a:prstGeom prst="line">
            <a:avLst/>
          </a:prstGeom>
          <a:ln w="44450" cap="rnd">
            <a:solidFill>
              <a:srgbClr val="E3DE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endCxn id="19" idx="0"/>
          </p:cNvCxnSpPr>
          <p:nvPr/>
        </p:nvCxnSpPr>
        <p:spPr>
          <a:xfrm>
            <a:off x="2427392" y="5237273"/>
            <a:ext cx="723182" cy="567423"/>
          </a:xfrm>
          <a:prstGeom prst="line">
            <a:avLst/>
          </a:prstGeom>
          <a:ln w="44450" cap="rnd">
            <a:solidFill>
              <a:srgbClr val="E3DE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2209800" y="3955814"/>
            <a:ext cx="792695" cy="611892"/>
          </a:xfrm>
          <a:prstGeom prst="line">
            <a:avLst/>
          </a:prstGeom>
          <a:ln w="44450" cap="rnd">
            <a:solidFill>
              <a:srgbClr val="E3DE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481387" y="4153027"/>
            <a:ext cx="1270487" cy="1180968"/>
          </a:xfrm>
          <a:prstGeom prst="line">
            <a:avLst/>
          </a:prstGeom>
          <a:ln w="44450" cap="rnd">
            <a:solidFill>
              <a:srgbClr val="E3DE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3071112" y="1659173"/>
            <a:ext cx="668867" cy="468659"/>
          </a:xfrm>
          <a:prstGeom prst="line">
            <a:avLst/>
          </a:prstGeom>
          <a:ln w="44450" cap="rnd">
            <a:solidFill>
              <a:srgbClr val="E3DE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3743055" y="2129117"/>
            <a:ext cx="225525" cy="1268226"/>
          </a:xfrm>
          <a:prstGeom prst="line">
            <a:avLst/>
          </a:prstGeom>
          <a:ln w="44450" cap="rnd">
            <a:solidFill>
              <a:srgbClr val="E3DE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5404679" y="1798352"/>
            <a:ext cx="105832" cy="911133"/>
          </a:xfrm>
          <a:prstGeom prst="line">
            <a:avLst/>
          </a:prstGeom>
          <a:ln w="44450" cap="rnd">
            <a:solidFill>
              <a:srgbClr val="E3DE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06635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rgbClr val="311E7D"/>
                </a:solidFill>
              </a:rPr>
              <a:t>Universe Outline v1.0 by apheline, 2018</a:t>
            </a:r>
            <a:endParaRPr lang="en-US" sz="900" i="1" dirty="0">
              <a:solidFill>
                <a:srgbClr val="311E7D"/>
              </a:solidFill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485772" y="246089"/>
            <a:ext cx="1266828" cy="239997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311E7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TIMELINE 2</a:t>
            </a:r>
            <a:endParaRPr lang="en-US" sz="1100" b="1" dirty="0">
              <a:solidFill>
                <a:srgbClr val="311E7D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0" name="12-Point Star 9"/>
          <p:cNvSpPr/>
          <p:nvPr/>
        </p:nvSpPr>
        <p:spPr>
          <a:xfrm>
            <a:off x="6355080" y="8771528"/>
            <a:ext cx="304798" cy="304800"/>
          </a:xfrm>
          <a:prstGeom prst="star12">
            <a:avLst/>
          </a:prstGeom>
          <a:solidFill>
            <a:srgbClr val="E3DEF8"/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rgbClr val="311E7D"/>
                </a:solidFill>
              </a:rPr>
              <a:t>12</a:t>
            </a:r>
            <a:endParaRPr lang="en-US" sz="1000" dirty="0">
              <a:solidFill>
                <a:srgbClr val="311E7D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609600" y="576289"/>
            <a:ext cx="5743575" cy="6896955"/>
          </a:xfrm>
          <a:prstGeom prst="straightConnector1">
            <a:avLst/>
          </a:prstGeom>
          <a:ln w="133350">
            <a:solidFill>
              <a:srgbClr val="E3DEF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85772" y="5102958"/>
            <a:ext cx="1944513" cy="2404533"/>
          </a:xfrm>
          <a:prstGeom prst="rect">
            <a:avLst/>
          </a:prstGeom>
          <a:gradFill flip="none" rotWithShape="1">
            <a:gsLst>
              <a:gs pos="19000">
                <a:srgbClr val="C8BDF0"/>
              </a:gs>
              <a:gs pos="43365">
                <a:srgbClr val="C8BDF0">
                  <a:alpha val="83000"/>
                </a:srgbClr>
              </a:gs>
              <a:gs pos="74000">
                <a:srgbClr val="C8BDF0">
                  <a:alpha val="25000"/>
                </a:srgbClr>
              </a:gs>
              <a:gs pos="83000">
                <a:srgbClr val="C8BDF0">
                  <a:alpha val="20000"/>
                </a:srgbClr>
              </a:gs>
              <a:gs pos="100000">
                <a:srgbClr val="C8BDF0">
                  <a:alpha val="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207254" y="4625948"/>
            <a:ext cx="1773557" cy="954019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rgbClr val="311E7D"/>
                </a:solidFill>
              </a:rPr>
              <a:t>Event description</a:t>
            </a:r>
            <a:endParaRPr lang="en-US" sz="1100" dirty="0">
              <a:solidFill>
                <a:srgbClr val="311E7D"/>
              </a:solidFill>
            </a:endParaRPr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>
            <a:off x="207253" y="4444770"/>
            <a:ext cx="1192922" cy="181179"/>
          </a:xfrm>
          <a:prstGeom prst="rect">
            <a:avLst/>
          </a:prstGeom>
          <a:solidFill>
            <a:srgbClr val="E3DEF8"/>
          </a:solidFill>
          <a:ln cmpd="sng">
            <a:solidFill>
              <a:srgbClr val="E3DEF8"/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rgbClr val="311E7D"/>
                </a:solidFill>
              </a:rPr>
              <a:t>Event 1, Year</a:t>
            </a:r>
            <a:endParaRPr lang="en-US" sz="800" b="1" dirty="0">
              <a:solidFill>
                <a:srgbClr val="311E7D"/>
              </a:solidFill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>
            <a:off x="2554114" y="5985874"/>
            <a:ext cx="1773557" cy="2593682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rgbClr val="311E7D"/>
                </a:solidFill>
              </a:rPr>
              <a:t>Event description</a:t>
            </a:r>
            <a:endParaRPr lang="en-US" sz="1100" dirty="0">
              <a:solidFill>
                <a:srgbClr val="311E7D"/>
              </a:solidFill>
            </a:endParaRPr>
          </a:p>
        </p:txBody>
      </p:sp>
      <p:sp>
        <p:nvSpPr>
          <p:cNvPr id="19" name="Subtitle 2"/>
          <p:cNvSpPr txBox="1">
            <a:spLocks/>
          </p:cNvSpPr>
          <p:nvPr/>
        </p:nvSpPr>
        <p:spPr>
          <a:xfrm>
            <a:off x="2554113" y="5804696"/>
            <a:ext cx="1192922" cy="181179"/>
          </a:xfrm>
          <a:prstGeom prst="rect">
            <a:avLst/>
          </a:prstGeom>
          <a:solidFill>
            <a:srgbClr val="E3DEF8"/>
          </a:solidFill>
          <a:ln cmpd="sng">
            <a:solidFill>
              <a:srgbClr val="E3DEF8"/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rgbClr val="311E7D"/>
                </a:solidFill>
              </a:rPr>
              <a:t>Event 2, Year</a:t>
            </a:r>
            <a:endParaRPr lang="en-US" sz="800" b="1" dirty="0">
              <a:solidFill>
                <a:srgbClr val="311E7D"/>
              </a:solidFill>
            </a:endParaRPr>
          </a:p>
        </p:txBody>
      </p:sp>
      <p:sp>
        <p:nvSpPr>
          <p:cNvPr id="20" name="Subtitle 2"/>
          <p:cNvSpPr txBox="1">
            <a:spLocks/>
          </p:cNvSpPr>
          <p:nvPr/>
        </p:nvSpPr>
        <p:spPr>
          <a:xfrm>
            <a:off x="380999" y="2108352"/>
            <a:ext cx="2497668" cy="1859410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rgbClr val="311E7D"/>
                </a:solidFill>
              </a:rPr>
              <a:t>Event description</a:t>
            </a:r>
            <a:endParaRPr lang="en-US" sz="1100" dirty="0">
              <a:solidFill>
                <a:srgbClr val="311E7D"/>
              </a:solidFill>
            </a:endParaRPr>
          </a:p>
        </p:txBody>
      </p:sp>
      <p:sp>
        <p:nvSpPr>
          <p:cNvPr id="21" name="Subtitle 2"/>
          <p:cNvSpPr txBox="1">
            <a:spLocks/>
          </p:cNvSpPr>
          <p:nvPr/>
        </p:nvSpPr>
        <p:spPr>
          <a:xfrm>
            <a:off x="380998" y="1927173"/>
            <a:ext cx="1192922" cy="181179"/>
          </a:xfrm>
          <a:prstGeom prst="rect">
            <a:avLst/>
          </a:prstGeom>
          <a:solidFill>
            <a:srgbClr val="E3DEF8"/>
          </a:solidFill>
          <a:ln cmpd="sng">
            <a:solidFill>
              <a:srgbClr val="E3DEF8"/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rgbClr val="311E7D"/>
                </a:solidFill>
              </a:rPr>
              <a:t>Event 3, Year</a:t>
            </a:r>
            <a:endParaRPr lang="en-US" sz="800" b="1" dirty="0">
              <a:solidFill>
                <a:srgbClr val="311E7D"/>
              </a:solidFill>
            </a:endParaRPr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4579618" y="5508864"/>
            <a:ext cx="1773557" cy="2777180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rgbClr val="311E7D"/>
                </a:solidFill>
              </a:rPr>
              <a:t>Event description</a:t>
            </a:r>
            <a:endParaRPr lang="en-US" sz="1100" dirty="0">
              <a:solidFill>
                <a:srgbClr val="311E7D"/>
              </a:solidFill>
            </a:endParaRPr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4579617" y="5327686"/>
            <a:ext cx="1192922" cy="181179"/>
          </a:xfrm>
          <a:prstGeom prst="rect">
            <a:avLst/>
          </a:prstGeom>
          <a:solidFill>
            <a:srgbClr val="E3DEF8"/>
          </a:solidFill>
          <a:ln cmpd="sng">
            <a:solidFill>
              <a:srgbClr val="E3DEF8"/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rgbClr val="311E7D"/>
                </a:solidFill>
              </a:rPr>
              <a:t>Event 4, Year</a:t>
            </a:r>
            <a:endParaRPr lang="en-US" sz="800" b="1" dirty="0">
              <a:solidFill>
                <a:srgbClr val="311E7D"/>
              </a:solidFill>
            </a:endParaRPr>
          </a:p>
        </p:txBody>
      </p:sp>
      <p:sp>
        <p:nvSpPr>
          <p:cNvPr id="24" name="Subtitle 2"/>
          <p:cNvSpPr txBox="1">
            <a:spLocks/>
          </p:cNvSpPr>
          <p:nvPr/>
        </p:nvSpPr>
        <p:spPr>
          <a:xfrm>
            <a:off x="780556" y="770725"/>
            <a:ext cx="2966479" cy="954019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rgbClr val="311E7D"/>
                </a:solidFill>
              </a:rPr>
              <a:t>Event description</a:t>
            </a:r>
            <a:endParaRPr lang="en-US" sz="1100" dirty="0">
              <a:solidFill>
                <a:srgbClr val="311E7D"/>
              </a:solidFill>
            </a:endParaRPr>
          </a:p>
        </p:txBody>
      </p:sp>
      <p:sp>
        <p:nvSpPr>
          <p:cNvPr id="25" name="Subtitle 2"/>
          <p:cNvSpPr txBox="1">
            <a:spLocks/>
          </p:cNvSpPr>
          <p:nvPr/>
        </p:nvSpPr>
        <p:spPr>
          <a:xfrm>
            <a:off x="780555" y="589547"/>
            <a:ext cx="1192922" cy="181179"/>
          </a:xfrm>
          <a:prstGeom prst="rect">
            <a:avLst/>
          </a:prstGeom>
          <a:solidFill>
            <a:srgbClr val="E3DEF8"/>
          </a:solidFill>
          <a:ln cmpd="sng">
            <a:solidFill>
              <a:srgbClr val="E3DEF8"/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rgbClr val="311E7D"/>
                </a:solidFill>
              </a:rPr>
              <a:t>Event 5, Year</a:t>
            </a:r>
            <a:endParaRPr lang="en-US" sz="800" b="1" dirty="0">
              <a:solidFill>
                <a:srgbClr val="311E7D"/>
              </a:solidFill>
            </a:endParaRPr>
          </a:p>
        </p:txBody>
      </p:sp>
      <p:sp>
        <p:nvSpPr>
          <p:cNvPr id="26" name="Subtitle 2"/>
          <p:cNvSpPr txBox="1">
            <a:spLocks/>
          </p:cNvSpPr>
          <p:nvPr/>
        </p:nvSpPr>
        <p:spPr>
          <a:xfrm>
            <a:off x="4808219" y="2865738"/>
            <a:ext cx="1773557" cy="1970990"/>
          </a:xfrm>
          <a:prstGeom prst="rect">
            <a:avLst/>
          </a:prstGeom>
          <a:solidFill>
            <a:srgbClr val="E3DEF8"/>
          </a:solidFill>
          <a:ln>
            <a:solidFill>
              <a:srgbClr val="E3DEF8"/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rgbClr val="311E7D"/>
                </a:solidFill>
              </a:rPr>
              <a:t>Event description</a:t>
            </a:r>
            <a:endParaRPr lang="en-US" sz="1100" dirty="0">
              <a:solidFill>
                <a:srgbClr val="311E7D"/>
              </a:solidFill>
            </a:endParaRPr>
          </a:p>
        </p:txBody>
      </p:sp>
      <p:sp>
        <p:nvSpPr>
          <p:cNvPr id="27" name="Subtitle 2"/>
          <p:cNvSpPr txBox="1">
            <a:spLocks/>
          </p:cNvSpPr>
          <p:nvPr/>
        </p:nvSpPr>
        <p:spPr>
          <a:xfrm>
            <a:off x="4808218" y="2684560"/>
            <a:ext cx="1192922" cy="181179"/>
          </a:xfrm>
          <a:prstGeom prst="rect">
            <a:avLst/>
          </a:prstGeom>
          <a:solidFill>
            <a:srgbClr val="E3DEF8"/>
          </a:solidFill>
          <a:ln cmpd="sng">
            <a:solidFill>
              <a:srgbClr val="E3DEF8"/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rgbClr val="311E7D"/>
                </a:solidFill>
              </a:rPr>
              <a:t>Event 6, Year</a:t>
            </a:r>
            <a:endParaRPr lang="en-US" sz="800" b="1" dirty="0">
              <a:solidFill>
                <a:srgbClr val="311E7D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1083733" y="5579967"/>
            <a:ext cx="668867" cy="468659"/>
          </a:xfrm>
          <a:prstGeom prst="line">
            <a:avLst/>
          </a:prstGeom>
          <a:ln w="44450" cap="rnd">
            <a:solidFill>
              <a:srgbClr val="E3DE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endCxn id="19" idx="0"/>
          </p:cNvCxnSpPr>
          <p:nvPr/>
        </p:nvCxnSpPr>
        <p:spPr>
          <a:xfrm>
            <a:off x="2427392" y="5237273"/>
            <a:ext cx="723182" cy="567423"/>
          </a:xfrm>
          <a:prstGeom prst="line">
            <a:avLst/>
          </a:prstGeom>
          <a:ln w="44450" cap="rnd">
            <a:solidFill>
              <a:srgbClr val="E3DE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2209800" y="3955814"/>
            <a:ext cx="792695" cy="611892"/>
          </a:xfrm>
          <a:prstGeom prst="line">
            <a:avLst/>
          </a:prstGeom>
          <a:ln w="44450" cap="rnd">
            <a:solidFill>
              <a:srgbClr val="E3DE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481387" y="4153027"/>
            <a:ext cx="1270487" cy="1180968"/>
          </a:xfrm>
          <a:prstGeom prst="line">
            <a:avLst/>
          </a:prstGeom>
          <a:ln w="44450" cap="rnd">
            <a:solidFill>
              <a:srgbClr val="E3DE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3071112" y="1659173"/>
            <a:ext cx="668867" cy="468659"/>
          </a:xfrm>
          <a:prstGeom prst="line">
            <a:avLst/>
          </a:prstGeom>
          <a:ln w="44450" cap="rnd">
            <a:solidFill>
              <a:srgbClr val="E3DE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3743055" y="2129117"/>
            <a:ext cx="225525" cy="1268226"/>
          </a:xfrm>
          <a:prstGeom prst="line">
            <a:avLst/>
          </a:prstGeom>
          <a:ln w="44450" cap="rnd">
            <a:solidFill>
              <a:srgbClr val="E3DE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5404679" y="1798352"/>
            <a:ext cx="105832" cy="911133"/>
          </a:xfrm>
          <a:prstGeom prst="line">
            <a:avLst/>
          </a:prstGeom>
          <a:ln w="44450" cap="rnd">
            <a:solidFill>
              <a:srgbClr val="E3DE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08786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814</TotalTime>
  <Words>2027</Words>
  <Application>Microsoft Office PowerPoint</Application>
  <PresentationFormat>Letter Paper (8.5x11 in)</PresentationFormat>
  <Paragraphs>284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Office Theme</vt:lpstr>
      <vt:lpstr>Universe Name</vt:lpstr>
      <vt:lpstr>PowerPoint Presentation</vt:lpstr>
      <vt:lpstr>Name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ASDB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Jarboe, Madeline</dc:creator>
  <cp:lastModifiedBy>Jarboe, Madeline</cp:lastModifiedBy>
  <cp:revision>113</cp:revision>
  <dcterms:created xsi:type="dcterms:W3CDTF">2018-05-03T18:47:30Z</dcterms:created>
  <dcterms:modified xsi:type="dcterms:W3CDTF">2018-05-11T21:46:07Z</dcterms:modified>
</cp:coreProperties>
</file>