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85" r:id="rId2"/>
    <p:sldId id="271" r:id="rId3"/>
    <p:sldId id="267" r:id="rId4"/>
    <p:sldId id="257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4" r:id="rId15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boe, Madeline" initials="JM" lastIdx="1" clrIdx="0">
    <p:extLst>
      <p:ext uri="{19B8F6BF-5375-455C-9EA6-DF929625EA0E}">
        <p15:presenceInfo xmlns:p15="http://schemas.microsoft.com/office/powerpoint/2012/main" userId="S-1-5-21-979595049-1479370838-2087665911-30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EF8"/>
    <a:srgbClr val="311E7D"/>
    <a:srgbClr val="C8BDF0"/>
    <a:srgbClr val="DEEBF7"/>
    <a:srgbClr val="CC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24C9-7F09-4BCB-9672-0C3C227154C2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8A-64D4-47C8-B5A2-22B98D4BB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8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7348A-64D4-47C8-B5A2-22B98D4BB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7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7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2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9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0883"/>
            <a:ext cx="6000750" cy="901581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</p:spPr>
        <p:txBody>
          <a:bodyPr>
            <a:normAutofit/>
          </a:bodyPr>
          <a:lstStyle/>
          <a:p>
            <a:pPr algn="r"/>
            <a:endParaRPr lang="en-US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3303" y="2076771"/>
            <a:ext cx="4154697" cy="407638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</p:spPr>
        <p:txBody>
          <a:bodyPr/>
          <a:lstStyle/>
          <a:p>
            <a:pPr algn="l"/>
            <a:endParaRPr lang="en-US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2" y="4140679"/>
            <a:ext cx="6324702" cy="42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86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TABLE OF CONTENTS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numCol="2" rtlCol="0">
            <a:normAutofit/>
          </a:bodyPr>
          <a:lstStyle/>
          <a:p>
            <a:r>
              <a:rPr lang="en-US" sz="1100" dirty="0" smtClean="0">
                <a:solidFill>
                  <a:srgbClr val="311E7D"/>
                </a:solidFill>
              </a:rPr>
              <a:t>✤ Overview</a:t>
            </a:r>
          </a:p>
          <a:p>
            <a:r>
              <a:rPr lang="en-US" sz="1100" dirty="0">
                <a:solidFill>
                  <a:srgbClr val="311E7D"/>
                </a:solidFill>
              </a:rPr>
              <a:t> </a:t>
            </a:r>
            <a:r>
              <a:rPr lang="en-US" sz="1100" dirty="0" smtClean="0">
                <a:solidFill>
                  <a:srgbClr val="311E7D"/>
                </a:solidFill>
              </a:rPr>
              <a:t>    ☙ Universe Name</a:t>
            </a:r>
          </a:p>
          <a:p>
            <a:r>
              <a:rPr lang="en-US" sz="1100" dirty="0">
                <a:solidFill>
                  <a:srgbClr val="311E7D"/>
                </a:solidFill>
              </a:rPr>
              <a:t> </a:t>
            </a:r>
            <a:r>
              <a:rPr lang="en-US" sz="1100" dirty="0" smtClean="0">
                <a:solidFill>
                  <a:srgbClr val="311E7D"/>
                </a:solidFill>
              </a:rPr>
              <a:t>    ☙ Universe Overview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     ⚊ Universe Notes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✤ Structure of the Universe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☙ Cosmogenesis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☙ Time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Cosmology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</a:t>
            </a:r>
            <a:r>
              <a:rPr lang="en-US" sz="1100" dirty="0">
                <a:solidFill>
                  <a:srgbClr val="311E7D"/>
                </a:solidFill>
              </a:rPr>
              <a:t>☙ </a:t>
            </a:r>
            <a:r>
              <a:rPr lang="en-US" sz="1100" dirty="0" smtClean="0">
                <a:solidFill>
                  <a:srgbClr val="311E7D"/>
                </a:solidFill>
              </a:rPr>
              <a:t>Astronomy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Chemistry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</a:t>
            </a:r>
            <a:r>
              <a:rPr lang="en-US" sz="1100" dirty="0">
                <a:solidFill>
                  <a:srgbClr val="311E7D"/>
                </a:solidFill>
              </a:rPr>
              <a:t>☙ </a:t>
            </a:r>
            <a:r>
              <a:rPr lang="en-US" sz="1100" dirty="0" smtClean="0">
                <a:solidFill>
                  <a:srgbClr val="311E7D"/>
                </a:solidFill>
              </a:rPr>
              <a:t>Natural Law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Metaphysical Laws</a:t>
            </a:r>
          </a:p>
          <a:p>
            <a:r>
              <a:rPr lang="en-US" sz="1100" dirty="0">
                <a:solidFill>
                  <a:srgbClr val="311E7D"/>
                </a:solidFill>
              </a:rPr>
              <a:t>✤ </a:t>
            </a:r>
            <a:r>
              <a:rPr lang="en-US" sz="1100" dirty="0" smtClean="0">
                <a:solidFill>
                  <a:srgbClr val="311E7D"/>
                </a:solidFill>
              </a:rPr>
              <a:t>Biology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</a:t>
            </a:r>
            <a:r>
              <a:rPr lang="en-US" sz="1100" dirty="0">
                <a:solidFill>
                  <a:srgbClr val="311E7D"/>
                </a:solidFill>
              </a:rPr>
              <a:t>☙ </a:t>
            </a:r>
            <a:r>
              <a:rPr lang="en-US" sz="1100" dirty="0" smtClean="0">
                <a:solidFill>
                  <a:srgbClr val="311E7D"/>
                </a:solidFill>
              </a:rPr>
              <a:t>Life Origins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Sentient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Animals and Creatures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Botanical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Diseases and Microbial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Other Forms of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✤ </a:t>
            </a:r>
            <a:r>
              <a:rPr lang="en-US" sz="1100" dirty="0" smtClean="0">
                <a:solidFill>
                  <a:srgbClr val="311E7D"/>
                </a:solidFill>
              </a:rPr>
              <a:t>Technology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 smtClean="0">
                <a:solidFill>
                  <a:srgbClr val="311E7D"/>
                </a:solidFill>
              </a:rPr>
              <a:t>✤ Historical Background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Prehistory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Ancient History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Modern History</a:t>
            </a:r>
          </a:p>
          <a:p>
            <a:r>
              <a:rPr lang="en-US" sz="1100" dirty="0">
                <a:solidFill>
                  <a:srgbClr val="311E7D"/>
                </a:solidFill>
              </a:rPr>
              <a:t> </a:t>
            </a:r>
            <a:r>
              <a:rPr lang="en-US" sz="1100" dirty="0" smtClean="0">
                <a:solidFill>
                  <a:srgbClr val="311E7D"/>
                </a:solidFill>
              </a:rPr>
              <a:t>    ☙ Timeline 1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Timeline 2</a:t>
            </a:r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2</a:t>
            </a: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2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2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2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3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3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3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4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5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5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5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6</a:t>
            </a: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6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7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7</a:t>
            </a: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8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9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9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9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10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73480" y="76200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68780" y="929640"/>
            <a:ext cx="46843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20240" y="1097280"/>
            <a:ext cx="44329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66900" y="126492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057400" y="1432560"/>
            <a:ext cx="42957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00200" y="1600200"/>
            <a:ext cx="47529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97280" y="1767840"/>
            <a:ext cx="5255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417320" y="1935480"/>
            <a:ext cx="4935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17320" y="2103120"/>
            <a:ext cx="49358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48740" y="2270760"/>
            <a:ext cx="50044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478280" y="2438400"/>
            <a:ext cx="487489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866900" y="2606040"/>
            <a:ext cx="44862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043940" y="2773680"/>
            <a:ext cx="53092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1417320" y="2933700"/>
            <a:ext cx="4935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508760" y="3108960"/>
            <a:ext cx="48444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057400" y="3268980"/>
            <a:ext cx="42957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1569720" y="3436620"/>
            <a:ext cx="47834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324100" y="3604260"/>
            <a:ext cx="40290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866900" y="3764280"/>
            <a:ext cx="4486275" cy="1524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280160" y="3954780"/>
            <a:ext cx="50730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866900" y="411480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348740" y="4282440"/>
            <a:ext cx="50044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668780" y="4442460"/>
            <a:ext cx="46843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668780" y="4610100"/>
            <a:ext cx="46158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417320" y="4777739"/>
            <a:ext cx="4867275" cy="762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417319" y="4945378"/>
            <a:ext cx="4867275" cy="762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31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99" y="237621"/>
            <a:ext cx="6391275" cy="496088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>
            <a:normAutofit/>
          </a:bodyPr>
          <a:lstStyle/>
          <a:p>
            <a:endParaRPr lang="en-US" sz="28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33708"/>
            <a:ext cx="1869885" cy="232012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>
            <a:normAutofit lnSpcReduction="10000"/>
          </a:bodyPr>
          <a:lstStyle/>
          <a:p>
            <a:endParaRPr lang="en-US" sz="1100" i="1" dirty="0">
              <a:solidFill>
                <a:srgbClr val="311E7D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0885" y="733706"/>
            <a:ext cx="1025715" cy="23201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</a:rPr>
              <a:t>Other Names:</a:t>
            </a:r>
            <a:endParaRPr lang="en-US" sz="1100" b="1" dirty="0">
              <a:solidFill>
                <a:srgbClr val="311E7D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6601" y="733708"/>
            <a:ext cx="3276599" cy="23201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109487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OVERVIEW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423703"/>
            <a:ext cx="1628775" cy="4050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rgbClr val="311E7D"/>
                </a:solidFill>
              </a:rPr>
              <a:t>One Sentence Summary:</a:t>
            </a:r>
            <a:endParaRPr lang="en-US" sz="1100" b="1" dirty="0">
              <a:solidFill>
                <a:srgbClr val="311E7D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09775" y="1423703"/>
            <a:ext cx="4543425" cy="4050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1" y="1909479"/>
            <a:ext cx="885824" cy="70989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rgbClr val="311E7D"/>
                </a:solidFill>
              </a:rPr>
              <a:t>Description:</a:t>
            </a:r>
            <a:endParaRPr lang="en-US" sz="1100" b="1" dirty="0">
              <a:solidFill>
                <a:srgbClr val="311E7D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266825" y="1909477"/>
            <a:ext cx="5286375" cy="709898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3020729"/>
            <a:ext cx="6172200" cy="567559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8" name="12-Point Star 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</a:t>
            </a:r>
            <a:endParaRPr lang="en-US" sz="1000" dirty="0">
              <a:solidFill>
                <a:srgbClr val="311E7D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485772" y="2700053"/>
            <a:ext cx="59626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NOTES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5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STRUCTURE OF THE UNIVERSE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6044630"/>
            <a:ext cx="6172200" cy="265169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85772" y="3149991"/>
            <a:ext cx="47625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TIME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566763"/>
            <a:ext cx="1138241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COSMOGENESIS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2" y="5723955"/>
            <a:ext cx="923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COSMOLOGY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997" y="3467099"/>
            <a:ext cx="6172200" cy="217617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2185442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2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9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6061026"/>
            <a:ext cx="6172200" cy="2635298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85772" y="2963577"/>
            <a:ext cx="93345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CHEMISTRY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93345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ASTRONOMY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1" y="5740352"/>
            <a:ext cx="1138241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NATURAL LAWS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70330"/>
            <a:ext cx="6172200" cy="231257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3</a:t>
            </a:r>
            <a:endParaRPr lang="en-US" sz="1000" dirty="0">
              <a:solidFill>
                <a:srgbClr val="311E7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997" y="3284250"/>
            <a:ext cx="6172200" cy="2375423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15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570330"/>
            <a:ext cx="6172200" cy="812599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48590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METAPHYSICAL LAWS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4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6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BIOLOGY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829483"/>
            <a:ext cx="6172200" cy="3866841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3" y="566763"/>
            <a:ext cx="923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LIFE ORIGINS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514282"/>
            <a:ext cx="100774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SENTIENT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354616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5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196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693387"/>
            <a:ext cx="6172200" cy="400293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685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ANIMALS AND CREATURES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379422"/>
            <a:ext cx="113728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BOTANICAL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374416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311E7D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74382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693387"/>
            <a:ext cx="6172200" cy="400293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97548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DISEASES AND MICROBIAL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379422"/>
            <a:ext cx="147256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OTHER FORMS OF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374416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7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4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TECHNOLOGY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563197"/>
            <a:ext cx="6172200" cy="813312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8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7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HISTORICAL BACKGROUND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829483"/>
            <a:ext cx="6172200" cy="3866841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3" y="566763"/>
            <a:ext cx="923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PREHISTORY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514282"/>
            <a:ext cx="118427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ANCIENT HISTORY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354616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9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529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MODERN HISTORY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813503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10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7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11</a:t>
            </a:r>
            <a:endParaRPr lang="en-US" sz="1000" dirty="0">
              <a:solidFill>
                <a:srgbClr val="311E7D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9600" y="576289"/>
            <a:ext cx="5743575" cy="6896955"/>
          </a:xfrm>
          <a:prstGeom prst="straightConnector1">
            <a:avLst/>
          </a:prstGeom>
          <a:ln w="133350">
            <a:solidFill>
              <a:srgbClr val="E3DE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5772" y="5102958"/>
            <a:ext cx="1944513" cy="2404533"/>
          </a:xfrm>
          <a:prstGeom prst="rect">
            <a:avLst/>
          </a:prstGeom>
          <a:gradFill flip="none" rotWithShape="1">
            <a:gsLst>
              <a:gs pos="19000">
                <a:srgbClr val="C8BDF0"/>
              </a:gs>
              <a:gs pos="43365">
                <a:srgbClr val="C8BDF0">
                  <a:alpha val="83000"/>
                </a:srgbClr>
              </a:gs>
              <a:gs pos="74000">
                <a:srgbClr val="C8BDF0">
                  <a:alpha val="25000"/>
                </a:srgbClr>
              </a:gs>
              <a:gs pos="83000">
                <a:srgbClr val="C8BDF0">
                  <a:alpha val="20000"/>
                </a:srgbClr>
              </a:gs>
              <a:gs pos="100000">
                <a:srgbClr val="C8BDF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07254" y="4625948"/>
            <a:ext cx="1773557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207253" y="444477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554114" y="5985874"/>
            <a:ext cx="1773557" cy="2593682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554113" y="580469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9" y="2108352"/>
            <a:ext cx="2497668" cy="185941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8" y="1927173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579618" y="5508864"/>
            <a:ext cx="1773557" cy="277718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579617" y="532768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780556" y="770725"/>
            <a:ext cx="2966479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80555" y="589547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808219" y="2865738"/>
            <a:ext cx="1773557" cy="197099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808218" y="268456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83733" y="5579967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19" idx="0"/>
          </p:cNvCxnSpPr>
          <p:nvPr/>
        </p:nvCxnSpPr>
        <p:spPr>
          <a:xfrm>
            <a:off x="2427392" y="5237273"/>
            <a:ext cx="723182" cy="56742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209800" y="3955814"/>
            <a:ext cx="792695" cy="611892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81387" y="4153027"/>
            <a:ext cx="1270487" cy="1180968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112" y="1659173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43055" y="2129117"/>
            <a:ext cx="225525" cy="1268226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404679" y="1798352"/>
            <a:ext cx="105832" cy="91113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663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12</a:t>
            </a:r>
            <a:endParaRPr lang="en-US" sz="1000" dirty="0">
              <a:solidFill>
                <a:srgbClr val="311E7D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9600" y="576289"/>
            <a:ext cx="5743575" cy="6896955"/>
          </a:xfrm>
          <a:prstGeom prst="straightConnector1">
            <a:avLst/>
          </a:prstGeom>
          <a:ln w="133350">
            <a:solidFill>
              <a:srgbClr val="E3DE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5772" y="5102958"/>
            <a:ext cx="1944513" cy="2404533"/>
          </a:xfrm>
          <a:prstGeom prst="rect">
            <a:avLst/>
          </a:prstGeom>
          <a:gradFill flip="none" rotWithShape="1">
            <a:gsLst>
              <a:gs pos="19000">
                <a:srgbClr val="C8BDF0"/>
              </a:gs>
              <a:gs pos="43365">
                <a:srgbClr val="C8BDF0">
                  <a:alpha val="83000"/>
                </a:srgbClr>
              </a:gs>
              <a:gs pos="74000">
                <a:srgbClr val="C8BDF0">
                  <a:alpha val="25000"/>
                </a:srgbClr>
              </a:gs>
              <a:gs pos="83000">
                <a:srgbClr val="C8BDF0">
                  <a:alpha val="20000"/>
                </a:srgbClr>
              </a:gs>
              <a:gs pos="100000">
                <a:srgbClr val="C8BDF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07254" y="4625948"/>
            <a:ext cx="1773557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207253" y="444477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554114" y="5985874"/>
            <a:ext cx="1773557" cy="2593682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554113" y="580469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9" y="2108352"/>
            <a:ext cx="2497668" cy="185941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8" y="1927173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579618" y="5508864"/>
            <a:ext cx="1773557" cy="277718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579617" y="532768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780556" y="770725"/>
            <a:ext cx="2966479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80555" y="589547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808219" y="2865738"/>
            <a:ext cx="1773557" cy="197099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808218" y="268456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rgbClr val="311E7D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83733" y="5579967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19" idx="0"/>
          </p:cNvCxnSpPr>
          <p:nvPr/>
        </p:nvCxnSpPr>
        <p:spPr>
          <a:xfrm>
            <a:off x="2427392" y="5237273"/>
            <a:ext cx="723182" cy="56742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209800" y="3955814"/>
            <a:ext cx="792695" cy="611892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81387" y="4153027"/>
            <a:ext cx="1270487" cy="1180968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112" y="1659173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43055" y="2129117"/>
            <a:ext cx="225525" cy="1268226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404679" y="1798352"/>
            <a:ext cx="105832" cy="91113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083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801</TotalTime>
  <Words>280</Words>
  <Application>Microsoft Office PowerPoint</Application>
  <PresentationFormat>Letter Paper (8.5x11 in)</PresentationFormat>
  <Paragraphs>125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Jarboe, Madeline</dc:creator>
  <cp:lastModifiedBy>Jarboe, Madeline</cp:lastModifiedBy>
  <cp:revision>110</cp:revision>
  <dcterms:created xsi:type="dcterms:W3CDTF">2018-05-03T18:47:30Z</dcterms:created>
  <dcterms:modified xsi:type="dcterms:W3CDTF">2018-05-11T21:46:56Z</dcterms:modified>
</cp:coreProperties>
</file>